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sldIdLst>
    <p:sldId id="261" r:id="rId2"/>
    <p:sldId id="257" r:id="rId3"/>
    <p:sldId id="262" r:id="rId4"/>
    <p:sldId id="263" r:id="rId5"/>
    <p:sldId id="264" r:id="rId6"/>
    <p:sldId id="265" r:id="rId7"/>
    <p:sldId id="266" r:id="rId8"/>
    <p:sldId id="267" r:id="rId9"/>
    <p:sldId id="268" r:id="rId10"/>
    <p:sldId id="269" r:id="rId11"/>
    <p:sldId id="270" r:id="rId12"/>
    <p:sldId id="272" r:id="rId13"/>
    <p:sldId id="273" r:id="rId14"/>
    <p:sldId id="258" r:id="rId15"/>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2787"/>
    <p:restoredTop sz="90898" autoAdjust="0"/>
  </p:normalViewPr>
  <p:slideViewPr>
    <p:cSldViewPr>
      <p:cViewPr>
        <p:scale>
          <a:sx n="100" d="100"/>
          <a:sy n="100" d="100"/>
        </p:scale>
        <p:origin x="-894"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9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64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3886200" y="0"/>
            <a:ext cx="2971800" cy="464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2" name="Rectangle 6"/>
          <p:cNvSpPr>
            <a:spLocks noGrp="1" noChangeArrowheads="1"/>
          </p:cNvSpPr>
          <p:nvPr>
            <p:ph type="ftr" sz="quarter" idx="4"/>
          </p:nvPr>
        </p:nvSpPr>
        <p:spPr bwMode="auto">
          <a:xfrm>
            <a:off x="0" y="8831580"/>
            <a:ext cx="2971800" cy="46482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6E9CC32-0D7D-4EED-BAE7-DCCE6883003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fontAlgn="base">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fontAlgn="base">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fontAlgn="base">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fontAlgn="base">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3A4A46-BA44-42C1-8C16-5E5BDE1F367A}" type="slidenum">
              <a:rPr lang="en-US"/>
              <a:pPr/>
              <a:t>1</a:t>
            </a:fld>
            <a:endParaRPr lang="en-US"/>
          </a:p>
        </p:txBody>
      </p:sp>
      <p:sp>
        <p:nvSpPr>
          <p:cNvPr id="68610" name="Rectangle 2"/>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68611" name="Rectangle 3"/>
          <p:cNvSpPr>
            <a:spLocks noGrp="1" noChangeArrowheads="1"/>
          </p:cNvSpPr>
          <p:nvPr>
            <p:ph type="body" idx="1"/>
          </p:nvPr>
        </p:nvSpPr>
        <p:spPr bwMode="auto">
          <a:xfrm>
            <a:off x="914400" y="4415790"/>
            <a:ext cx="5029200"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Spring Enrollment is 7693, up 5%</a:t>
            </a:r>
          </a:p>
          <a:p>
            <a:r>
              <a:rPr lang="en-US" dirty="0" smtClean="0"/>
              <a:t>Black History Month brings Nancy Todd </a:t>
            </a:r>
            <a:r>
              <a:rPr lang="en-US" dirty="0" err="1" smtClean="0"/>
              <a:t>Noches</a:t>
            </a:r>
            <a:r>
              <a:rPr lang="en-US" dirty="0" smtClean="0"/>
              <a:t> whose mother was plaintiff in Brown v. Board</a:t>
            </a:r>
          </a:p>
          <a:p>
            <a:r>
              <a:rPr lang="en-US" dirty="0" smtClean="0"/>
              <a:t>Police Department replaces aging SUVS with 40 mpg </a:t>
            </a:r>
            <a:r>
              <a:rPr lang="en-US" dirty="0" err="1" smtClean="0"/>
              <a:t>Prius</a:t>
            </a:r>
            <a:endParaRPr lang="en-US" dirty="0" smtClean="0"/>
          </a:p>
          <a:p>
            <a:r>
              <a:rPr lang="en-US" dirty="0" smtClean="0"/>
              <a:t>Andrea Herrera wins Elizabeth Gee Award</a:t>
            </a:r>
          </a:p>
          <a:p>
            <a:r>
              <a:rPr lang="en-US" dirty="0" smtClean="0"/>
              <a:t>Beth El opens downtown clinic with City of CS for wellness, reduction of health care costs</a:t>
            </a:r>
          </a:p>
          <a:p>
            <a:r>
              <a:rPr lang="en-US" dirty="0" smtClean="0"/>
              <a:t>Staff members take ASL to communicate with other staff, community members</a:t>
            </a:r>
          </a:p>
          <a:p>
            <a:r>
              <a:rPr lang="en-US" dirty="0" smtClean="0"/>
              <a:t>Bulletin goes on-line – elimination of 300 page printed document supports </a:t>
            </a:r>
            <a:r>
              <a:rPr lang="en-US" dirty="0" err="1" smtClean="0"/>
              <a:t>sustainablity</a:t>
            </a:r>
            <a:r>
              <a:rPr lang="en-US" dirty="0" smtClean="0"/>
              <a:t> as usability by students</a:t>
            </a:r>
          </a:p>
        </p:txBody>
      </p:sp>
      <p:sp>
        <p:nvSpPr>
          <p:cNvPr id="4" name="Slide Number Placeholder 3"/>
          <p:cNvSpPr>
            <a:spLocks noGrp="1"/>
          </p:cNvSpPr>
          <p:nvPr>
            <p:ph type="sldNum" sz="quarter" idx="10"/>
          </p:nvPr>
        </p:nvSpPr>
        <p:spPr/>
        <p:txBody>
          <a:bodyPr/>
          <a:lstStyle/>
          <a:p>
            <a:fld id="{F6E9CC32-0D7D-4EED-BAE7-DCCE6883003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5.5 gift is largest anonymous gift in CU history</a:t>
            </a:r>
          </a:p>
          <a:p>
            <a:r>
              <a:rPr lang="en-US" dirty="0" smtClean="0"/>
              <a:t>TJ Award goes to Dec. 2008 grad Raymond Shultz</a:t>
            </a:r>
          </a:p>
          <a:p>
            <a:r>
              <a:rPr lang="en-US" dirty="0" smtClean="0"/>
              <a:t>Mountain Lion Research Day showcases faculty, student work</a:t>
            </a:r>
          </a:p>
          <a:p>
            <a:r>
              <a:rPr lang="en-US" dirty="0" smtClean="0"/>
              <a:t>Presidential Teaching Awards go to Herrera, Harvey</a:t>
            </a:r>
            <a:endParaRPr lang="en-US" dirty="0"/>
          </a:p>
        </p:txBody>
      </p:sp>
      <p:sp>
        <p:nvSpPr>
          <p:cNvPr id="4" name="Slide Number Placeholder 3"/>
          <p:cNvSpPr>
            <a:spLocks noGrp="1"/>
          </p:cNvSpPr>
          <p:nvPr>
            <p:ph type="sldNum" sz="quarter" idx="10"/>
          </p:nvPr>
        </p:nvSpPr>
        <p:spPr/>
        <p:txBody>
          <a:bodyPr/>
          <a:lstStyle/>
          <a:p>
            <a:fld id="{F6E9CC32-0D7D-4EED-BAE7-DCCE6883003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E9CC32-0D7D-4EED-BAE7-DCCE6883003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D22A92-3852-4178-9E76-15B7B017ADB8}" type="slidenum">
              <a:rPr lang="en-US"/>
              <a:pPr/>
              <a:t>14</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14315A-3FAA-4E8D-A3CF-2B6E2F657814}" type="slidenum">
              <a:rPr lang="en-US"/>
              <a:pPr/>
              <a:t>2</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dirty="0" smtClean="0"/>
              <a:t>Readers of the </a:t>
            </a:r>
            <a:r>
              <a:rPr lang="en-US" i="1" dirty="0" smtClean="0"/>
              <a:t>Colorado Springs Business Journal</a:t>
            </a:r>
            <a:r>
              <a:rPr lang="en-US" dirty="0" smtClean="0"/>
              <a:t> voted the UCCS as having the best business school in Colorado as well as the best place to earn a master’s of business administration degree.</a:t>
            </a:r>
          </a:p>
          <a:p>
            <a:endParaRPr lang="en-US" dirty="0" smtClean="0"/>
          </a:p>
          <a:p>
            <a:r>
              <a:rPr lang="en-US" dirty="0" smtClean="0"/>
              <a:t>UCCS Pilot Program allows faculty, staff and dependents to take up to nine hours at no charge.</a:t>
            </a:r>
          </a:p>
          <a:p>
            <a:endParaRPr lang="en-US" dirty="0" smtClean="0"/>
          </a:p>
          <a:p>
            <a:r>
              <a:rPr lang="en-US" dirty="0" smtClean="0"/>
              <a:t>Jenenne Nelson begins as dean of graduate school; Michael Larson as associate vice chancellor for research and innovation.</a:t>
            </a:r>
          </a:p>
          <a:p>
            <a:endParaRPr lang="en-US" dirty="0" smtClean="0"/>
          </a:p>
          <a:p>
            <a:r>
              <a:rPr lang="en-US" dirty="0" smtClean="0"/>
              <a:t>Science and Engineering reaches milestone of 50%</a:t>
            </a:r>
          </a:p>
          <a:p>
            <a:r>
              <a:rPr lang="en-US" b="1" dirty="0" smtClean="0"/>
              <a:t>Jacquelyn “Jackie” Beyer.</a:t>
            </a:r>
            <a:r>
              <a:rPr lang="en-US" dirty="0" smtClean="0"/>
              <a:t> A campus memorial service is planned at a later date for Jacquelyn “Jackie” Beyer, professor </a:t>
            </a:r>
            <a:r>
              <a:rPr lang="en-US" dirty="0" err="1" smtClean="0"/>
              <a:t>emerita</a:t>
            </a:r>
            <a:r>
              <a:rPr lang="en-US" dirty="0" smtClean="0"/>
              <a:t>. Beyer, who came to UCCS in 1970 and helped to found the Geography and Environmental Studies Department, died July 22.</a:t>
            </a:r>
          </a:p>
          <a:p>
            <a:r>
              <a:rPr lang="en-US" b="1" dirty="0" smtClean="0"/>
              <a:t>Denys </a:t>
            </a:r>
            <a:r>
              <a:rPr lang="en-US" b="1" dirty="0" err="1" smtClean="0"/>
              <a:t>Volan</a:t>
            </a:r>
            <a:r>
              <a:rPr lang="en-US" b="1" dirty="0" smtClean="0"/>
              <a:t>.</a:t>
            </a:r>
            <a:r>
              <a:rPr lang="en-US" dirty="0" smtClean="0"/>
              <a:t> A retired faculty member whose tenure with the university preceded the founding of UCCS died July 15. Denys </a:t>
            </a:r>
            <a:r>
              <a:rPr lang="en-US" dirty="0" err="1" smtClean="0"/>
              <a:t>Volan</a:t>
            </a:r>
            <a:r>
              <a:rPr lang="en-US" dirty="0" smtClean="0"/>
              <a:t> directed the Colorado Springs Extension Program 1952-1955 and coordinated evening classes at military installations, at Memorial Hospital, and in District 11 buildings, before the campus was formed. He later taught history at UCCS, retiring in 1980</a:t>
            </a:r>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undergraduate engineering program at UCCS is among the best in the nation and the entire university is among the best public universities in the Western United States, according to the editors of U.S. News and World Report.</a:t>
            </a:r>
          </a:p>
          <a:p>
            <a:r>
              <a:rPr lang="en-US" dirty="0" smtClean="0"/>
              <a:t>In the 2009 college rankings edition, “America’s Best Colleges,” released Aug. 25, the magazine’s editors ranked the UCCS undergraduate engineering program tenth in the nation among public engineering schools offering bachelor’s or master’s degrees. The magazine’s editors ranked the overall quality of UCCS sixth among public master’s degree-granting Western universities.</a:t>
            </a:r>
          </a:p>
          <a:p>
            <a:endParaRPr lang="en-US" dirty="0" smtClean="0"/>
          </a:p>
          <a:p>
            <a:r>
              <a:rPr lang="en-US" dirty="0" smtClean="0"/>
              <a:t>Ground broken on event center </a:t>
            </a:r>
            <a:r>
              <a:rPr lang="en-US" dirty="0" err="1" smtClean="0"/>
              <a:t>aug</a:t>
            </a:r>
            <a:r>
              <a:rPr lang="en-US" dirty="0" smtClean="0"/>
              <a:t>. 21 – first of deep dig </a:t>
            </a:r>
          </a:p>
          <a:p>
            <a:endParaRPr lang="en-US" dirty="0" smtClean="0"/>
          </a:p>
          <a:p>
            <a:r>
              <a:rPr lang="en-US" dirty="0" smtClean="0"/>
              <a:t>Decision to move to 255 as campus runs out of 262 extensions.</a:t>
            </a:r>
          </a:p>
          <a:p>
            <a:endParaRPr lang="en-US" dirty="0" smtClean="0"/>
          </a:p>
          <a:p>
            <a:r>
              <a:rPr lang="en-US" dirty="0" smtClean="0"/>
              <a:t>Olympic fever. Alum Matt Emmons earns silver in shooting. Current student Adam Wheeler earns bronze in wrestling. 10 others with UCCS ties (alums, current students, former students) participate</a:t>
            </a:r>
          </a:p>
          <a:p>
            <a:endParaRPr lang="en-US" dirty="0" smtClean="0"/>
          </a:p>
          <a:p>
            <a:r>
              <a:rPr lang="en-US" dirty="0" smtClean="0"/>
              <a:t>Convocation tradition returns with Gus Lee and coverage in NY Times of freshman seminar</a:t>
            </a:r>
            <a:endParaRPr lang="en-US" dirty="0"/>
          </a:p>
        </p:txBody>
      </p:sp>
      <p:sp>
        <p:nvSpPr>
          <p:cNvPr id="4" name="Slide Number Placeholder 3"/>
          <p:cNvSpPr>
            <a:spLocks noGrp="1"/>
          </p:cNvSpPr>
          <p:nvPr>
            <p:ph type="sldNum" sz="quarter" idx="10"/>
          </p:nvPr>
        </p:nvSpPr>
        <p:spPr/>
        <p:txBody>
          <a:bodyPr/>
          <a:lstStyle/>
          <a:p>
            <a:fld id="{F6E9CC32-0D7D-4EED-BAE7-DCCE6883003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Carole Schoffstall feted for 17 years of leadership of Beth el</a:t>
            </a:r>
          </a:p>
          <a:p>
            <a:endParaRPr lang="en-US" dirty="0" smtClean="0"/>
          </a:p>
          <a:p>
            <a:r>
              <a:rPr lang="en-US" dirty="0" smtClean="0"/>
              <a:t>Sally Ride – first woman in space – and Dominique Dawes (first African American to win gold in gymnastics) visit to inspire</a:t>
            </a:r>
          </a:p>
          <a:p>
            <a:endParaRPr lang="en-US" dirty="0" smtClean="0"/>
          </a:p>
          <a:p>
            <a:r>
              <a:rPr lang="en-US" dirty="0" smtClean="0"/>
              <a:t>Austin Bluffs bridge opens – finally – no more excuses for being late to class</a:t>
            </a:r>
          </a:p>
          <a:p>
            <a:endParaRPr lang="en-US" dirty="0" smtClean="0"/>
          </a:p>
          <a:p>
            <a:r>
              <a:rPr lang="en-US" dirty="0" smtClean="0"/>
              <a:t>Historic Photo Display – joint effort  between University Relations and Library – opens in Main Hall. Invite to visit (pictured are Randy Kouba, Antoinette Massengale, who took some of the photos, and Tom Christensen)</a:t>
            </a:r>
          </a:p>
          <a:p>
            <a:endParaRPr lang="en-US" dirty="0" smtClean="0"/>
          </a:p>
          <a:p>
            <a:r>
              <a:rPr lang="en-US" dirty="0" smtClean="0"/>
              <a:t>Steel and Silver Series with CSU Pueblo – excitement about </a:t>
            </a:r>
            <a:r>
              <a:rPr lang="en-US" dirty="0" err="1" smtClean="0"/>
              <a:t>Ent</a:t>
            </a:r>
            <a:r>
              <a:rPr lang="en-US" dirty="0" smtClean="0"/>
              <a:t> Sponsorship, sports rivalry</a:t>
            </a:r>
          </a:p>
          <a:p>
            <a:endParaRPr lang="en-US" dirty="0" smtClean="0"/>
          </a:p>
          <a:p>
            <a:r>
              <a:rPr lang="en-US" dirty="0" smtClean="0"/>
              <a:t>Private support – </a:t>
            </a:r>
            <a:r>
              <a:rPr lang="en-US" dirty="0" err="1" smtClean="0"/>
              <a:t>Reisher</a:t>
            </a:r>
            <a:r>
              <a:rPr lang="en-US" dirty="0" smtClean="0"/>
              <a:t> Scholarship for transfer students, Jerry </a:t>
            </a:r>
            <a:r>
              <a:rPr lang="en-US" dirty="0" err="1" smtClean="0"/>
              <a:t>McMorris</a:t>
            </a:r>
            <a:r>
              <a:rPr lang="en-US" dirty="0" smtClean="0"/>
              <a:t> gift (WSJ subscriptions)</a:t>
            </a:r>
            <a:endParaRPr lang="en-US" dirty="0"/>
          </a:p>
        </p:txBody>
      </p:sp>
      <p:sp>
        <p:nvSpPr>
          <p:cNvPr id="4" name="Slide Number Placeholder 3"/>
          <p:cNvSpPr>
            <a:spLocks noGrp="1"/>
          </p:cNvSpPr>
          <p:nvPr>
            <p:ph type="sldNum" sz="quarter" idx="10"/>
          </p:nvPr>
        </p:nvSpPr>
        <p:spPr/>
        <p:txBody>
          <a:bodyPr/>
          <a:lstStyle/>
          <a:p>
            <a:fld id="{F6E9CC32-0D7D-4EED-BAE7-DCCE6883003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Palisades opens – public/private partnership. Beth el, psychology, others involved.</a:t>
            </a:r>
          </a:p>
          <a:p>
            <a:endParaRPr lang="en-US" dirty="0" smtClean="0"/>
          </a:p>
          <a:p>
            <a:r>
              <a:rPr lang="en-US" dirty="0" smtClean="0"/>
              <a:t>Paul Loeb – author of impossible will take a while – visits to give civic literacy message</a:t>
            </a:r>
          </a:p>
          <a:p>
            <a:endParaRPr lang="en-US" dirty="0" smtClean="0"/>
          </a:p>
          <a:p>
            <a:r>
              <a:rPr lang="en-US" dirty="0" smtClean="0"/>
              <a:t>Back to Bluffs features bonfire, record crowd</a:t>
            </a:r>
          </a:p>
          <a:p>
            <a:endParaRPr lang="en-US" dirty="0" smtClean="0"/>
          </a:p>
          <a:p>
            <a:r>
              <a:rPr lang="en-US" dirty="0" smtClean="0"/>
              <a:t>Honors Program approved, Mike </a:t>
            </a:r>
            <a:r>
              <a:rPr lang="en-US" dirty="0" err="1" smtClean="0"/>
              <a:t>Hackman</a:t>
            </a:r>
            <a:r>
              <a:rPr lang="en-US" dirty="0" smtClean="0"/>
              <a:t> to lead</a:t>
            </a:r>
          </a:p>
          <a:p>
            <a:endParaRPr lang="en-US" dirty="0" smtClean="0"/>
          </a:p>
          <a:p>
            <a:r>
              <a:rPr lang="en-US" dirty="0" smtClean="0"/>
              <a:t>Hiring reviews – precursor of budget problems to come …</a:t>
            </a:r>
            <a:endParaRPr lang="en-US" dirty="0"/>
          </a:p>
        </p:txBody>
      </p:sp>
      <p:sp>
        <p:nvSpPr>
          <p:cNvPr id="4" name="Slide Number Placeholder 3"/>
          <p:cNvSpPr>
            <a:spLocks noGrp="1"/>
          </p:cNvSpPr>
          <p:nvPr>
            <p:ph type="sldNum" sz="quarter" idx="10"/>
          </p:nvPr>
        </p:nvSpPr>
        <p:spPr/>
        <p:txBody>
          <a:bodyPr/>
          <a:lstStyle/>
          <a:p>
            <a:fld id="{F6E9CC32-0D7D-4EED-BAE7-DCCE6883003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Craig Highline killed in off-campus accident. Community support tremendous</a:t>
            </a:r>
          </a:p>
          <a:p>
            <a:endParaRPr lang="en-US" dirty="0" smtClean="0"/>
          </a:p>
          <a:p>
            <a:r>
              <a:rPr lang="en-US" dirty="0" smtClean="0"/>
              <a:t>Bonds - $17 million – sold to finance renovation of Science</a:t>
            </a:r>
          </a:p>
          <a:p>
            <a:endParaRPr lang="en-US" dirty="0" smtClean="0"/>
          </a:p>
          <a:p>
            <a:r>
              <a:rPr lang="en-US" dirty="0" smtClean="0"/>
              <a:t>Haze shown on campus as part of alcohol education efforts, a necessary part of having traditional undergrads on campus</a:t>
            </a:r>
          </a:p>
          <a:p>
            <a:endParaRPr lang="en-US" dirty="0" smtClean="0"/>
          </a:p>
          <a:p>
            <a:r>
              <a:rPr lang="en-US" dirty="0" smtClean="0"/>
              <a:t>UCCS radio – it’s web radio – gets permanent home in IT</a:t>
            </a:r>
          </a:p>
          <a:p>
            <a:endParaRPr lang="en-US" dirty="0" smtClean="0"/>
          </a:p>
          <a:p>
            <a:r>
              <a:rPr lang="en-US" dirty="0" smtClean="0"/>
              <a:t>Advancement division launched (University Relations, Alumni, Special Events) under Martin Wood leadership</a:t>
            </a:r>
          </a:p>
          <a:p>
            <a:endParaRPr lang="en-US" dirty="0" smtClean="0"/>
          </a:p>
          <a:p>
            <a:r>
              <a:rPr lang="en-US" dirty="0" smtClean="0"/>
              <a:t>Parking department buys bicycle and distributes ice cream as part of image </a:t>
            </a:r>
            <a:r>
              <a:rPr lang="en-US" dirty="0" err="1" smtClean="0"/>
              <a:t>campaig</a:t>
            </a:r>
            <a:endParaRPr lang="en-US" dirty="0"/>
          </a:p>
        </p:txBody>
      </p:sp>
      <p:sp>
        <p:nvSpPr>
          <p:cNvPr id="4" name="Slide Number Placeholder 3"/>
          <p:cNvSpPr>
            <a:spLocks noGrp="1"/>
          </p:cNvSpPr>
          <p:nvPr>
            <p:ph type="sldNum" sz="quarter" idx="10"/>
          </p:nvPr>
        </p:nvSpPr>
        <p:spPr/>
        <p:txBody>
          <a:bodyPr/>
          <a:lstStyle/>
          <a:p>
            <a:fld id="{F6E9CC32-0D7D-4EED-BAE7-DCCE6883003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Colorado Health Foundation funds 467,000 three year grant to integrate mental and physical health</a:t>
            </a:r>
          </a:p>
          <a:p>
            <a:endParaRPr lang="en-US" dirty="0" smtClean="0"/>
          </a:p>
          <a:p>
            <a:r>
              <a:rPr lang="en-US" dirty="0" smtClean="0"/>
              <a:t>Education receives seven year accreditation for teacher </a:t>
            </a:r>
            <a:r>
              <a:rPr lang="en-US" dirty="0" err="1" smtClean="0"/>
              <a:t>ed</a:t>
            </a:r>
            <a:r>
              <a:rPr lang="en-US" dirty="0" smtClean="0"/>
              <a:t> program (highest)</a:t>
            </a:r>
          </a:p>
          <a:p>
            <a:endParaRPr lang="en-US" dirty="0" smtClean="0"/>
          </a:p>
          <a:p>
            <a:r>
              <a:rPr lang="en-US" dirty="0" smtClean="0"/>
              <a:t>Student retention hits 70% (record). Explain retention is helping but not keeping people who don’t earn right to be here.</a:t>
            </a:r>
          </a:p>
          <a:p>
            <a:endParaRPr lang="en-US" dirty="0" smtClean="0"/>
          </a:p>
          <a:p>
            <a:r>
              <a:rPr lang="en-US" dirty="0" smtClean="0"/>
              <a:t>Mountain Lions televised on </a:t>
            </a:r>
            <a:r>
              <a:rPr lang="en-US" dirty="0" err="1" smtClean="0"/>
              <a:t>comcast</a:t>
            </a:r>
            <a:r>
              <a:rPr lang="en-US" dirty="0" smtClean="0"/>
              <a:t> 20 by own media services department</a:t>
            </a:r>
          </a:p>
          <a:p>
            <a:endParaRPr lang="en-US" dirty="0" smtClean="0"/>
          </a:p>
          <a:p>
            <a:r>
              <a:rPr lang="en-US" dirty="0" smtClean="0"/>
              <a:t>Tom P recognized as only second distinguished professor in UCCS history (Dan </a:t>
            </a:r>
            <a:r>
              <a:rPr lang="en-US" dirty="0" err="1" smtClean="0"/>
              <a:t>Couger</a:t>
            </a:r>
            <a:r>
              <a:rPr lang="en-US" dirty="0" smtClean="0"/>
              <a:t> was other)</a:t>
            </a:r>
            <a:endParaRPr lang="en-US" dirty="0"/>
          </a:p>
        </p:txBody>
      </p:sp>
      <p:sp>
        <p:nvSpPr>
          <p:cNvPr id="4" name="Slide Number Placeholder 3"/>
          <p:cNvSpPr>
            <a:spLocks noGrp="1"/>
          </p:cNvSpPr>
          <p:nvPr>
            <p:ph type="sldNum" sz="quarter" idx="10"/>
          </p:nvPr>
        </p:nvSpPr>
        <p:spPr/>
        <p:txBody>
          <a:bodyPr/>
          <a:lstStyle/>
          <a:p>
            <a:fld id="{F6E9CC32-0D7D-4EED-BAE7-DCCE6883003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December commencement at Pikes Peak Center (year 2)</a:t>
            </a:r>
          </a:p>
          <a:p>
            <a:r>
              <a:rPr lang="en-US" dirty="0" smtClean="0"/>
              <a:t>Safety is a right rally shows support for multiple races and orientations</a:t>
            </a:r>
          </a:p>
          <a:p>
            <a:r>
              <a:rPr lang="en-US" dirty="0" smtClean="0"/>
              <a:t>Regional colleges – four year and two year – present jointly to CCHE</a:t>
            </a:r>
          </a:p>
          <a:p>
            <a:r>
              <a:rPr lang="en-US" dirty="0" smtClean="0"/>
              <a:t>SCIS unveiled to joint meeting of Chamber and EDC</a:t>
            </a:r>
          </a:p>
          <a:p>
            <a:r>
              <a:rPr lang="en-US" dirty="0" smtClean="0"/>
              <a:t>Barbara </a:t>
            </a:r>
            <a:r>
              <a:rPr lang="en-US" dirty="0" err="1" smtClean="0"/>
              <a:t>Lorch</a:t>
            </a:r>
            <a:r>
              <a:rPr lang="en-US" dirty="0" smtClean="0"/>
              <a:t> of sociology died Dec. 16. Memorial services were Jan. 22</a:t>
            </a:r>
          </a:p>
          <a:p>
            <a:endParaRPr lang="en-US" dirty="0"/>
          </a:p>
        </p:txBody>
      </p:sp>
      <p:sp>
        <p:nvSpPr>
          <p:cNvPr id="4" name="Slide Number Placeholder 3"/>
          <p:cNvSpPr>
            <a:spLocks noGrp="1"/>
          </p:cNvSpPr>
          <p:nvPr>
            <p:ph type="sldNum" sz="quarter" idx="10"/>
          </p:nvPr>
        </p:nvSpPr>
        <p:spPr/>
        <p:txBody>
          <a:bodyPr/>
          <a:lstStyle/>
          <a:p>
            <a:fld id="{F6E9CC32-0D7D-4EED-BAE7-DCCE6883003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Beth-el and Lamar Community College join forces to “grow your own” rural health care workers with 100K Johnson Foundation grant</a:t>
            </a:r>
          </a:p>
          <a:p>
            <a:endParaRPr lang="en-US" dirty="0" smtClean="0"/>
          </a:p>
          <a:p>
            <a:r>
              <a:rPr lang="en-US" dirty="0" smtClean="0"/>
              <a:t>Turn me off is part of campaign of utility savings</a:t>
            </a:r>
          </a:p>
          <a:p>
            <a:endParaRPr lang="en-US" dirty="0" smtClean="0"/>
          </a:p>
          <a:p>
            <a:r>
              <a:rPr lang="en-US" dirty="0" smtClean="0"/>
              <a:t>University District</a:t>
            </a:r>
          </a:p>
          <a:p>
            <a:endParaRPr lang="en-US" dirty="0" smtClean="0"/>
          </a:p>
          <a:p>
            <a:r>
              <a:rPr lang="en-US" dirty="0" smtClean="0"/>
              <a:t>Operation 6035</a:t>
            </a:r>
          </a:p>
          <a:p>
            <a:endParaRPr lang="en-US" dirty="0" smtClean="0"/>
          </a:p>
          <a:p>
            <a:r>
              <a:rPr lang="en-US" dirty="0" smtClean="0"/>
              <a:t>Gerry Riggs dies Jan. 4</a:t>
            </a:r>
          </a:p>
          <a:p>
            <a:endParaRPr lang="en-US" dirty="0"/>
          </a:p>
        </p:txBody>
      </p:sp>
      <p:sp>
        <p:nvSpPr>
          <p:cNvPr id="4" name="Slide Number Placeholder 3"/>
          <p:cNvSpPr>
            <a:spLocks noGrp="1"/>
          </p:cNvSpPr>
          <p:nvPr>
            <p:ph type="sldNum" sz="quarter" idx="10"/>
          </p:nvPr>
        </p:nvSpPr>
        <p:spPr/>
        <p:txBody>
          <a:bodyPr/>
          <a:lstStyle/>
          <a:p>
            <a:fld id="{F6E9CC32-0D7D-4EED-BAE7-DCCE6883003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0B9C0A-4544-4F21-B0E3-14D332FB514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66A9EB-E3AD-4D6B-A177-C072FCF1B53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0"/>
            <a:ext cx="19431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0"/>
            <a:ext cx="56769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98F49F-0A46-48F0-885F-8FF688FBA05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00200"/>
            <a:ext cx="7772400" cy="41148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8E132FD9-DD9F-4AA7-B6E8-A3F014171B0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F1437E-448C-44C9-AC86-05843ECF837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133374-AFA8-4089-8688-8EA5DDE2881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FD2E5E-0FDD-4AD5-B9AB-4C1170F17A8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7745CCD-BAFA-455E-BD55-2AC727529A1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6AE7BC7-3DEC-474E-83CB-2819EE409CF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27540A7-01DB-48C6-A8CF-F08B315A9AB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61EBCD-3ABB-4626-BD6F-3826836E747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85DE98-C1BF-4A53-853B-C0F20D1B319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0"/>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948838E1-1825-41DD-A5AF-A7123A60830D}" type="slidenum">
              <a:rPr lang="en-US"/>
              <a:pPr/>
              <a:t>‹#›</a:t>
            </a:fld>
            <a:endParaRPr lang="en-US"/>
          </a:p>
        </p:txBody>
      </p:sp>
      <p:sp>
        <p:nvSpPr>
          <p:cNvPr id="1033" name="Rectangle 9"/>
          <p:cNvSpPr>
            <a:spLocks noChangeArrowheads="1"/>
          </p:cNvSpPr>
          <p:nvPr/>
        </p:nvSpPr>
        <p:spPr bwMode="auto">
          <a:xfrm>
            <a:off x="8732838" y="5541963"/>
            <a:ext cx="184150" cy="457200"/>
          </a:xfrm>
          <a:prstGeom prst="rect">
            <a:avLst/>
          </a:prstGeom>
          <a:noFill/>
          <a:ln w="9525">
            <a:noFill/>
            <a:miter lim="800000"/>
            <a:headEnd/>
            <a:tailEnd/>
          </a:ln>
        </p:spPr>
        <p:txBody>
          <a:bodyPr wrap="none">
            <a:spAutoFit/>
          </a:bodyPr>
          <a:lstStyle/>
          <a:p>
            <a:endParaRPr lang="en-US"/>
          </a:p>
        </p:txBody>
      </p:sp>
      <p:sp>
        <p:nvSpPr>
          <p:cNvPr id="1034" name="Rectangle 10"/>
          <p:cNvSpPr>
            <a:spLocks noChangeArrowheads="1"/>
          </p:cNvSpPr>
          <p:nvPr/>
        </p:nvSpPr>
        <p:spPr bwMode="auto">
          <a:xfrm>
            <a:off x="9150350" y="2190750"/>
            <a:ext cx="184150" cy="457200"/>
          </a:xfrm>
          <a:prstGeom prst="rect">
            <a:avLst/>
          </a:prstGeom>
          <a:noFill/>
          <a:ln w="9525">
            <a:noFill/>
            <a:miter lim="800000"/>
            <a:headEnd/>
            <a:tailEnd/>
          </a:ln>
        </p:spPr>
        <p:txBody>
          <a:bodyPr wrap="none">
            <a:spAutoFit/>
          </a:bodyPr>
          <a:lstStyle/>
          <a:p>
            <a:endParaRPr lang="en-US"/>
          </a:p>
        </p:txBody>
      </p:sp>
      <p:sp>
        <p:nvSpPr>
          <p:cNvPr id="1035" name="Rectangle 11"/>
          <p:cNvSpPr>
            <a:spLocks noChangeArrowheads="1"/>
          </p:cNvSpPr>
          <p:nvPr/>
        </p:nvSpPr>
        <p:spPr bwMode="auto">
          <a:xfrm>
            <a:off x="9763125" y="1736725"/>
            <a:ext cx="184150" cy="457200"/>
          </a:xfrm>
          <a:prstGeom prst="rect">
            <a:avLst/>
          </a:prstGeom>
          <a:noFill/>
          <a:ln w="9525">
            <a:noFill/>
            <a:miter lim="800000"/>
            <a:headEnd/>
            <a:tailEnd/>
          </a:ln>
        </p:spPr>
        <p:txBody>
          <a:bodyPr wrap="none">
            <a:spAutoFit/>
          </a:bodyPr>
          <a:lstStyle/>
          <a:p>
            <a:endParaRPr lang="en-US"/>
          </a:p>
        </p:txBody>
      </p:sp>
      <p:sp>
        <p:nvSpPr>
          <p:cNvPr id="1036" name="Rectangle 12"/>
          <p:cNvSpPr>
            <a:spLocks noChangeArrowheads="1"/>
          </p:cNvSpPr>
          <p:nvPr/>
        </p:nvSpPr>
        <p:spPr bwMode="auto">
          <a:xfrm>
            <a:off x="9547225" y="1203325"/>
            <a:ext cx="184150" cy="457200"/>
          </a:xfrm>
          <a:prstGeom prst="rect">
            <a:avLst/>
          </a:prstGeom>
          <a:noFill/>
          <a:ln w="9525">
            <a:noFill/>
            <a:miter lim="800000"/>
            <a:headEnd/>
            <a:tailEnd/>
          </a:ln>
        </p:spPr>
        <p:txBody>
          <a:bodyPr wrap="none">
            <a:spAutoFit/>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charset="0"/>
          <a:ea typeface="ヒラギノ角ゴ Pro W3" pitchFamily="1" charset="-128"/>
        </a:defRPr>
      </a:lvl2pPr>
      <a:lvl3pPr algn="ctr" rtl="0" eaLnBrk="1" fontAlgn="base" hangingPunct="1">
        <a:spcBef>
          <a:spcPct val="0"/>
        </a:spcBef>
        <a:spcAft>
          <a:spcPct val="0"/>
        </a:spcAft>
        <a:defRPr sz="3600">
          <a:solidFill>
            <a:schemeClr val="tx2"/>
          </a:solidFill>
          <a:latin typeface="Arial" charset="0"/>
          <a:ea typeface="ヒラギノ角ゴ Pro W3" pitchFamily="1" charset="-128"/>
        </a:defRPr>
      </a:lvl3pPr>
      <a:lvl4pPr algn="ctr" rtl="0" eaLnBrk="1" fontAlgn="base" hangingPunct="1">
        <a:spcBef>
          <a:spcPct val="0"/>
        </a:spcBef>
        <a:spcAft>
          <a:spcPct val="0"/>
        </a:spcAft>
        <a:defRPr sz="3600">
          <a:solidFill>
            <a:schemeClr val="tx2"/>
          </a:solidFill>
          <a:latin typeface="Arial" charset="0"/>
          <a:ea typeface="ヒラギノ角ゴ Pro W3" pitchFamily="1" charset="-128"/>
        </a:defRPr>
      </a:lvl4pPr>
      <a:lvl5pPr algn="ctr" rtl="0" eaLnBrk="1" fontAlgn="base" hangingPunct="1">
        <a:spcBef>
          <a:spcPct val="0"/>
        </a:spcBef>
        <a:spcAft>
          <a:spcPct val="0"/>
        </a:spcAft>
        <a:defRPr sz="3600">
          <a:solidFill>
            <a:schemeClr val="tx2"/>
          </a:solidFill>
          <a:latin typeface="Arial" charset="0"/>
          <a:ea typeface="ヒラギノ角ゴ Pro W3" pitchFamily="1" charset="-128"/>
        </a:defRPr>
      </a:lvl5pPr>
      <a:lvl6pPr marL="457200" algn="ctr" rtl="0" eaLnBrk="1" fontAlgn="base" hangingPunct="1">
        <a:spcBef>
          <a:spcPct val="0"/>
        </a:spcBef>
        <a:spcAft>
          <a:spcPct val="0"/>
        </a:spcAft>
        <a:defRPr sz="3600">
          <a:solidFill>
            <a:schemeClr val="tx2"/>
          </a:solidFill>
          <a:latin typeface="Arial" charset="0"/>
          <a:ea typeface="ヒラギノ角ゴ Pro W3" pitchFamily="1" charset="-128"/>
        </a:defRPr>
      </a:lvl6pPr>
      <a:lvl7pPr marL="914400" algn="ctr" rtl="0" eaLnBrk="1" fontAlgn="base" hangingPunct="1">
        <a:spcBef>
          <a:spcPct val="0"/>
        </a:spcBef>
        <a:spcAft>
          <a:spcPct val="0"/>
        </a:spcAft>
        <a:defRPr sz="3600">
          <a:solidFill>
            <a:schemeClr val="tx2"/>
          </a:solidFill>
          <a:latin typeface="Arial" charset="0"/>
          <a:ea typeface="ヒラギノ角ゴ Pro W3" pitchFamily="1" charset="-128"/>
        </a:defRPr>
      </a:lvl7pPr>
      <a:lvl8pPr marL="1371600" algn="ctr" rtl="0" eaLnBrk="1" fontAlgn="base" hangingPunct="1">
        <a:spcBef>
          <a:spcPct val="0"/>
        </a:spcBef>
        <a:spcAft>
          <a:spcPct val="0"/>
        </a:spcAft>
        <a:defRPr sz="3600">
          <a:solidFill>
            <a:schemeClr val="tx2"/>
          </a:solidFill>
          <a:latin typeface="Arial" charset="0"/>
          <a:ea typeface="ヒラギノ角ゴ Pro W3" pitchFamily="1" charset="-128"/>
        </a:defRPr>
      </a:lvl8pPr>
      <a:lvl9pPr marL="1828800" algn="ctr" rtl="0" eaLnBrk="1" fontAlgn="base" hangingPunct="1">
        <a:spcBef>
          <a:spcPct val="0"/>
        </a:spcBef>
        <a:spcAft>
          <a:spcPct val="0"/>
        </a:spcAft>
        <a:defRPr sz="3600">
          <a:solidFill>
            <a:schemeClr val="tx2"/>
          </a:solidFill>
          <a:latin typeface="Arial" charset="0"/>
          <a:ea typeface="ヒラギノ角ゴ Pro W3" pitchFamily="1" charset="-128"/>
        </a:defRPr>
      </a:lvl9pPr>
    </p:titleStyle>
    <p:bodyStyle>
      <a:lvl1pPr marL="342900" indent="-342900" algn="l" rtl="0" eaLnBrk="1" fontAlgn="base" hangingPunct="1">
        <a:spcBef>
          <a:spcPts val="600"/>
        </a:spcBef>
        <a:spcAft>
          <a:spcPts val="600"/>
        </a:spcAft>
        <a:buChar char="•"/>
        <a:defRPr sz="2800">
          <a:solidFill>
            <a:schemeClr val="tx1"/>
          </a:solidFill>
          <a:latin typeface="+mn-lt"/>
          <a:ea typeface="+mn-ea"/>
          <a:cs typeface="+mn-cs"/>
        </a:defRPr>
      </a:lvl1pPr>
      <a:lvl2pPr marL="742950" indent="-285750" algn="l" rtl="0" eaLnBrk="1" fontAlgn="base" hangingPunct="1">
        <a:spcBef>
          <a:spcPts val="600"/>
        </a:spcBef>
        <a:spcAft>
          <a:spcPts val="600"/>
        </a:spcAft>
        <a:buChar char="–"/>
        <a:defRPr sz="2800">
          <a:solidFill>
            <a:schemeClr val="tx1"/>
          </a:solidFill>
          <a:latin typeface="+mn-lt"/>
          <a:ea typeface="+mn-ea"/>
        </a:defRPr>
      </a:lvl2pPr>
      <a:lvl3pPr marL="1143000" indent="-228600" algn="l" rtl="0" eaLnBrk="1" fontAlgn="base" hangingPunct="1">
        <a:spcBef>
          <a:spcPts val="600"/>
        </a:spcBef>
        <a:spcAft>
          <a:spcPts val="600"/>
        </a:spcAft>
        <a:buChar char="•"/>
        <a:defRPr sz="2800">
          <a:solidFill>
            <a:schemeClr val="tx1"/>
          </a:solidFill>
          <a:latin typeface="+mn-lt"/>
          <a:ea typeface="+mn-ea"/>
        </a:defRPr>
      </a:lvl3pPr>
      <a:lvl4pPr marL="1600200" indent="-228600" algn="l" rtl="0" eaLnBrk="1" fontAlgn="base" hangingPunct="1">
        <a:spcBef>
          <a:spcPts val="600"/>
        </a:spcBef>
        <a:spcAft>
          <a:spcPts val="600"/>
        </a:spcAft>
        <a:buChar char="–"/>
        <a:defRPr sz="2800">
          <a:solidFill>
            <a:schemeClr val="tx1"/>
          </a:solidFill>
          <a:latin typeface="+mn-lt"/>
          <a:ea typeface="+mn-ea"/>
        </a:defRPr>
      </a:lvl4pPr>
      <a:lvl5pPr marL="2057400" indent="-228600" algn="l" rtl="0" eaLnBrk="1" fontAlgn="base" hangingPunct="1">
        <a:spcBef>
          <a:spcPts val="600"/>
        </a:spcBef>
        <a:spcAft>
          <a:spcPts val="600"/>
        </a:spcAft>
        <a:buChar char="»"/>
        <a:defRPr sz="2800">
          <a:solidFill>
            <a:schemeClr val="tx1"/>
          </a:solidFill>
          <a:latin typeface="+mn-lt"/>
          <a:ea typeface="+mn-ea"/>
        </a:defRPr>
      </a:lvl5pPr>
      <a:lvl6pPr marL="2514600" indent="-228600" algn="l" rtl="0" eaLnBrk="1" fontAlgn="base" hangingPunct="1">
        <a:spcBef>
          <a:spcPts val="600"/>
        </a:spcBef>
        <a:spcAft>
          <a:spcPts val="600"/>
        </a:spcAft>
        <a:buChar char="»"/>
        <a:defRPr sz="2800">
          <a:solidFill>
            <a:schemeClr val="tx1"/>
          </a:solidFill>
          <a:latin typeface="+mn-lt"/>
          <a:ea typeface="+mn-ea"/>
        </a:defRPr>
      </a:lvl6pPr>
      <a:lvl7pPr marL="2971800" indent="-228600" algn="l" rtl="0" eaLnBrk="1" fontAlgn="base" hangingPunct="1">
        <a:spcBef>
          <a:spcPts val="600"/>
        </a:spcBef>
        <a:spcAft>
          <a:spcPts val="600"/>
        </a:spcAft>
        <a:buChar char="»"/>
        <a:defRPr sz="2800">
          <a:solidFill>
            <a:schemeClr val="tx1"/>
          </a:solidFill>
          <a:latin typeface="+mn-lt"/>
          <a:ea typeface="+mn-ea"/>
        </a:defRPr>
      </a:lvl7pPr>
      <a:lvl8pPr marL="3429000" indent="-228600" algn="l" rtl="0" eaLnBrk="1" fontAlgn="base" hangingPunct="1">
        <a:spcBef>
          <a:spcPts val="600"/>
        </a:spcBef>
        <a:spcAft>
          <a:spcPts val="600"/>
        </a:spcAft>
        <a:buChar char="»"/>
        <a:defRPr sz="2800">
          <a:solidFill>
            <a:schemeClr val="tx1"/>
          </a:solidFill>
          <a:latin typeface="+mn-lt"/>
          <a:ea typeface="+mn-ea"/>
        </a:defRPr>
      </a:lvl8pPr>
      <a:lvl9pPr marL="3886200" indent="-228600" algn="l" rtl="0" eaLnBrk="1" fontAlgn="base" hangingPunct="1">
        <a:spcBef>
          <a:spcPts val="600"/>
        </a:spcBef>
        <a:spcAft>
          <a:spcPts val="600"/>
        </a:spcAft>
        <a:buChar char="»"/>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uccs.edu/~ur/communique/2009/02/06/gee.html" TargetMode="External"/><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www.uccs.edu/~ur/communique/2009/02/27/prius2.jpg" TargetMode="Externa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hyperlink" Target="http://www.uccs.edu/~ur/communique/2009/04/03/dandapani-large.jpg" TargetMode="External"/><Relationship Id="rId7"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uccs.edu/~ur/communique/2009/04/17/gomez-large.jpg" TargetMode="Externa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colleges.usnews.rankingsandreviews.com/colleg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uccs.edu/~ur/communique/2008/09/19/mainhall2large.jp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uccs.edu/~ur/communique/2008/10/03/palasaides-gala_0074.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www.uccs.edu/~ur/communique/2008/10/10/icecream-large.jpg" TargetMode="External"/><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www.uccs.edu/~ur/communique/2008/10/17/craighighline.html" TargetMode="Externa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hyperlink" Target="http://www.uccs.edu/~ur/communique/2008/11/21/tomp.jpg" TargetMode="External"/><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1524000"/>
            <a:ext cx="7772400" cy="1143000"/>
          </a:xfrm>
        </p:spPr>
        <p:txBody>
          <a:bodyPr/>
          <a:lstStyle/>
          <a:p>
            <a:r>
              <a:rPr lang="en-US" sz="6000" b="1" dirty="0" smtClean="0">
                <a:solidFill>
                  <a:schemeClr val="tx1"/>
                </a:solidFill>
              </a:rPr>
              <a:t>Year in Review</a:t>
            </a:r>
            <a:endParaRPr lang="en-US" dirty="0">
              <a:solidFill>
                <a:schemeClr val="bg1"/>
              </a:solidFill>
            </a:endParaRPr>
          </a:p>
        </p:txBody>
      </p:sp>
      <p:sp>
        <p:nvSpPr>
          <p:cNvPr id="67587" name="Rectangle 3"/>
          <p:cNvSpPr>
            <a:spLocks noGrp="1" noChangeArrowheads="1"/>
          </p:cNvSpPr>
          <p:nvPr>
            <p:ph type="subTitle" idx="1"/>
          </p:nvPr>
        </p:nvSpPr>
        <p:spPr>
          <a:xfrm>
            <a:off x="0" y="3581400"/>
            <a:ext cx="9144000" cy="609600"/>
          </a:xfrm>
          <a:noFill/>
          <a:ln/>
        </p:spPr>
        <p:txBody>
          <a:bodyPr/>
          <a:lstStyle/>
          <a:p>
            <a:r>
              <a:rPr lang="en-US" sz="2900" b="1" dirty="0" smtClean="0"/>
              <a:t>Deans, Directors and Department Chairs</a:t>
            </a:r>
          </a:p>
          <a:p>
            <a:r>
              <a:rPr lang="en-US" sz="2900" b="1" dirty="0" smtClean="0"/>
              <a:t>May 6, 2009</a:t>
            </a:r>
            <a:endParaRPr lang="en-US" sz="2900" b="1" dirty="0"/>
          </a:p>
        </p:txBody>
      </p:sp>
      <p:sp>
        <p:nvSpPr>
          <p:cNvPr id="67588" name="Rectangle 4"/>
          <p:cNvSpPr>
            <a:spLocks noChangeArrowheads="1"/>
          </p:cNvSpPr>
          <p:nvPr/>
        </p:nvSpPr>
        <p:spPr bwMode="auto">
          <a:xfrm>
            <a:off x="4202113" y="2674938"/>
            <a:ext cx="184150" cy="457200"/>
          </a:xfrm>
          <a:prstGeom prst="rect">
            <a:avLst/>
          </a:prstGeom>
          <a:noFill/>
          <a:ln w="9525">
            <a:noFill/>
            <a:miter lim="800000"/>
            <a:headEnd/>
            <a:tailEnd/>
          </a:ln>
        </p:spPr>
        <p:txBody>
          <a:bodyPr wrap="none">
            <a:spAutoFit/>
          </a:bodyPr>
          <a:lstStyle/>
          <a:p>
            <a:endParaRPr lang="en-US"/>
          </a:p>
        </p:txBody>
      </p:sp>
      <p:sp>
        <p:nvSpPr>
          <p:cNvPr id="67589" name="Rectangle 5"/>
          <p:cNvSpPr>
            <a:spLocks noChangeArrowheads="1"/>
          </p:cNvSpPr>
          <p:nvPr/>
        </p:nvSpPr>
        <p:spPr bwMode="auto">
          <a:xfrm>
            <a:off x="5789613" y="3436938"/>
            <a:ext cx="184150" cy="457200"/>
          </a:xfrm>
          <a:prstGeom prst="rect">
            <a:avLst/>
          </a:prstGeom>
          <a:noFill/>
          <a:ln w="9525">
            <a:noFill/>
            <a:miter lim="800000"/>
            <a:headEnd/>
            <a:tailEnd/>
          </a:ln>
        </p:spPr>
        <p:txBody>
          <a:bodyPr wrap="none">
            <a:spAutoFit/>
          </a:bodyPr>
          <a:lstStyle/>
          <a:p>
            <a:endParaRPr lang="en-US"/>
          </a:p>
        </p:txBody>
      </p:sp>
      <p:pic>
        <p:nvPicPr>
          <p:cNvPr id="67595" name="Picture 11" descr="UCCS_logo"/>
          <p:cNvPicPr>
            <a:picLocks noChangeAspect="1" noChangeArrowheads="1"/>
          </p:cNvPicPr>
          <p:nvPr/>
        </p:nvPicPr>
        <p:blipFill>
          <a:blip r:embed="rId4" cstate="email"/>
          <a:srcRect/>
          <a:stretch>
            <a:fillRect/>
          </a:stretch>
        </p:blipFill>
        <p:spPr bwMode="auto">
          <a:xfrm>
            <a:off x="3429000" y="5181600"/>
            <a:ext cx="2514600" cy="73183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sz="4800" dirty="0" smtClean="0"/>
              <a:t>February</a:t>
            </a:r>
            <a:endParaRPr lang="en-US" sz="4800" dirty="0"/>
          </a:p>
        </p:txBody>
      </p:sp>
      <p:sp>
        <p:nvSpPr>
          <p:cNvPr id="3" name="Content Placeholder 2"/>
          <p:cNvSpPr>
            <a:spLocks noGrp="1"/>
          </p:cNvSpPr>
          <p:nvPr>
            <p:ph idx="1"/>
          </p:nvPr>
        </p:nvSpPr>
        <p:spPr>
          <a:xfrm>
            <a:off x="609600" y="1447800"/>
            <a:ext cx="4495800" cy="4114800"/>
          </a:xfrm>
        </p:spPr>
        <p:txBody>
          <a:bodyPr/>
          <a:lstStyle/>
          <a:p>
            <a:r>
              <a:rPr lang="en-US" dirty="0" smtClean="0"/>
              <a:t>Spring enrollment record</a:t>
            </a:r>
          </a:p>
          <a:p>
            <a:r>
              <a:rPr lang="en-US" dirty="0" smtClean="0"/>
              <a:t>Black History Month</a:t>
            </a:r>
          </a:p>
          <a:p>
            <a:r>
              <a:rPr lang="en-US" dirty="0" smtClean="0"/>
              <a:t>Police opt for </a:t>
            </a:r>
            <a:r>
              <a:rPr lang="en-US" dirty="0" err="1" smtClean="0"/>
              <a:t>Prius</a:t>
            </a:r>
            <a:endParaRPr lang="en-US" dirty="0" smtClean="0"/>
          </a:p>
          <a:p>
            <a:r>
              <a:rPr lang="en-US" dirty="0" smtClean="0"/>
              <a:t>Gee Award winner</a:t>
            </a:r>
          </a:p>
          <a:p>
            <a:r>
              <a:rPr lang="en-US" dirty="0" smtClean="0"/>
              <a:t>Beth-El downtown clinic</a:t>
            </a:r>
          </a:p>
          <a:p>
            <a:r>
              <a:rPr lang="en-US" dirty="0" smtClean="0"/>
              <a:t>Staff learn to sign</a:t>
            </a:r>
          </a:p>
          <a:p>
            <a:r>
              <a:rPr lang="en-US" dirty="0" smtClean="0"/>
              <a:t>Bulletin goes on-line</a:t>
            </a:r>
          </a:p>
        </p:txBody>
      </p:sp>
      <p:pic>
        <p:nvPicPr>
          <p:cNvPr id="32770" name="Picture 2" descr="Herrera">
            <a:hlinkClick r:id="rId3"/>
          </p:cNvPr>
          <p:cNvPicPr>
            <a:picLocks noChangeAspect="1" noChangeArrowheads="1"/>
          </p:cNvPicPr>
          <p:nvPr/>
        </p:nvPicPr>
        <p:blipFill>
          <a:blip r:embed="rId4" cstate="email"/>
          <a:srcRect/>
          <a:stretch>
            <a:fillRect/>
          </a:stretch>
        </p:blipFill>
        <p:spPr bwMode="auto">
          <a:xfrm>
            <a:off x="5591175" y="1809750"/>
            <a:ext cx="1190625" cy="1695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774" name="Picture 6" descr="UCCS Police Prius">
            <a:hlinkClick r:id="rId5" tooltip="UCCS Police hybrid Prius"/>
          </p:cNvPr>
          <p:cNvPicPr>
            <a:picLocks noChangeAspect="1" noChangeArrowheads="1"/>
          </p:cNvPicPr>
          <p:nvPr/>
        </p:nvPicPr>
        <p:blipFill>
          <a:blip r:embed="rId6"/>
          <a:srcRect/>
          <a:stretch>
            <a:fillRect/>
          </a:stretch>
        </p:blipFill>
        <p:spPr bwMode="auto">
          <a:xfrm>
            <a:off x="5257800" y="3733800"/>
            <a:ext cx="2933700" cy="1955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DSC_1708.jpg"/>
          <p:cNvPicPr>
            <a:picLocks noChangeAspect="1"/>
          </p:cNvPicPr>
          <p:nvPr/>
        </p:nvPicPr>
        <p:blipFill>
          <a:blip r:embed="rId7" cstate="print"/>
          <a:stretch>
            <a:fillRect/>
          </a:stretch>
        </p:blipFill>
        <p:spPr>
          <a:xfrm>
            <a:off x="6999322" y="1676400"/>
            <a:ext cx="1611278"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sz="4800" dirty="0" smtClean="0"/>
              <a:t>March</a:t>
            </a:r>
            <a:endParaRPr lang="en-US" sz="4800" dirty="0"/>
          </a:p>
        </p:txBody>
      </p:sp>
      <p:sp>
        <p:nvSpPr>
          <p:cNvPr id="3" name="Content Placeholder 2"/>
          <p:cNvSpPr>
            <a:spLocks noGrp="1"/>
          </p:cNvSpPr>
          <p:nvPr>
            <p:ph idx="1"/>
          </p:nvPr>
        </p:nvSpPr>
        <p:spPr>
          <a:xfrm>
            <a:off x="609600" y="1447800"/>
            <a:ext cx="7772400" cy="4114800"/>
          </a:xfrm>
        </p:spPr>
        <p:txBody>
          <a:bodyPr/>
          <a:lstStyle/>
          <a:p>
            <a:r>
              <a:rPr lang="en-US" dirty="0" smtClean="0"/>
              <a:t>$5.5 million anonymous gift</a:t>
            </a:r>
          </a:p>
          <a:p>
            <a:r>
              <a:rPr lang="en-US" dirty="0" smtClean="0"/>
              <a:t>Thomas Jefferson Award</a:t>
            </a:r>
          </a:p>
          <a:p>
            <a:r>
              <a:rPr lang="en-US" dirty="0" smtClean="0"/>
              <a:t>Mountain Lion Research Day</a:t>
            </a:r>
          </a:p>
          <a:p>
            <a:r>
              <a:rPr lang="en-US" dirty="0" smtClean="0"/>
              <a:t>Presidential Teaching </a:t>
            </a:r>
            <a:endParaRPr lang="en-US" dirty="0"/>
          </a:p>
        </p:txBody>
      </p:sp>
      <p:pic>
        <p:nvPicPr>
          <p:cNvPr id="33793" name="Picture 1"/>
          <p:cNvPicPr>
            <a:picLocks noChangeAspect="1" noChangeArrowheads="1"/>
          </p:cNvPicPr>
          <p:nvPr/>
        </p:nvPicPr>
        <p:blipFill>
          <a:blip r:embed="rId3" cstate="email"/>
          <a:srcRect/>
          <a:stretch>
            <a:fillRect/>
          </a:stretch>
        </p:blipFill>
        <p:spPr bwMode="auto">
          <a:xfrm rot="16200000">
            <a:off x="5474043" y="2222157"/>
            <a:ext cx="3625430" cy="2381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Herrera.jpg"/>
          <p:cNvPicPr>
            <a:picLocks noChangeAspect="1"/>
          </p:cNvPicPr>
          <p:nvPr/>
        </p:nvPicPr>
        <p:blipFill>
          <a:blip r:embed="rId4" cstate="print"/>
          <a:srcRect b="1450"/>
          <a:stretch>
            <a:fillRect/>
          </a:stretch>
        </p:blipFill>
        <p:spPr>
          <a:xfrm>
            <a:off x="3886200" y="3962400"/>
            <a:ext cx="1546412"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Paul_Harvey.jpg"/>
          <p:cNvPicPr>
            <a:picLocks noChangeAspect="1"/>
          </p:cNvPicPr>
          <p:nvPr/>
        </p:nvPicPr>
        <p:blipFill>
          <a:blip r:embed="rId5"/>
          <a:stretch>
            <a:fillRect/>
          </a:stretch>
        </p:blipFill>
        <p:spPr>
          <a:xfrm>
            <a:off x="1676400" y="3962400"/>
            <a:ext cx="1447800" cy="2292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sz="4800" dirty="0" smtClean="0"/>
              <a:t>April</a:t>
            </a:r>
            <a:endParaRPr lang="en-US" sz="4800" dirty="0"/>
          </a:p>
        </p:txBody>
      </p:sp>
      <p:sp>
        <p:nvSpPr>
          <p:cNvPr id="3" name="Content Placeholder 2"/>
          <p:cNvSpPr>
            <a:spLocks noGrp="1"/>
          </p:cNvSpPr>
          <p:nvPr>
            <p:ph idx="1"/>
          </p:nvPr>
        </p:nvSpPr>
        <p:spPr>
          <a:xfrm>
            <a:off x="609600" y="1447800"/>
            <a:ext cx="4114800" cy="4114800"/>
          </a:xfrm>
        </p:spPr>
        <p:txBody>
          <a:bodyPr/>
          <a:lstStyle/>
          <a:p>
            <a:r>
              <a:rPr lang="en-US" dirty="0" smtClean="0"/>
              <a:t>R. “Dan” Dandapani</a:t>
            </a:r>
          </a:p>
          <a:p>
            <a:r>
              <a:rPr lang="en-US" smtClean="0"/>
              <a:t>Brian </a:t>
            </a:r>
            <a:r>
              <a:rPr lang="en-US" smtClean="0"/>
              <a:t>Winkelbauer</a:t>
            </a:r>
            <a:endParaRPr lang="en-US" dirty="0" smtClean="0"/>
          </a:p>
          <a:p>
            <a:r>
              <a:rPr lang="en-US" dirty="0" smtClean="0"/>
              <a:t>Budget forecasts</a:t>
            </a:r>
          </a:p>
          <a:p>
            <a:r>
              <a:rPr lang="en-US" dirty="0" smtClean="0"/>
              <a:t>U.S. News graduate rankings</a:t>
            </a:r>
          </a:p>
          <a:p>
            <a:r>
              <a:rPr lang="en-US" dirty="0" smtClean="0"/>
              <a:t>AD Kirkham does double duty</a:t>
            </a:r>
          </a:p>
          <a:p>
            <a:r>
              <a:rPr lang="en-US" dirty="0" err="1" smtClean="0"/>
              <a:t>Ombuds</a:t>
            </a:r>
            <a:r>
              <a:rPr lang="en-US" dirty="0" smtClean="0"/>
              <a:t> Office </a:t>
            </a:r>
            <a:endParaRPr lang="en-US" dirty="0"/>
          </a:p>
        </p:txBody>
      </p:sp>
      <p:pic>
        <p:nvPicPr>
          <p:cNvPr id="34818" name="Picture 2" descr="Dandapani">
            <a:hlinkClick r:id="rId3"/>
          </p:cNvPr>
          <p:cNvPicPr>
            <a:picLocks noChangeAspect="1" noChangeArrowheads="1"/>
          </p:cNvPicPr>
          <p:nvPr/>
        </p:nvPicPr>
        <p:blipFill>
          <a:blip r:embed="rId4" cstate="email"/>
          <a:srcRect/>
          <a:stretch>
            <a:fillRect/>
          </a:stretch>
        </p:blipFill>
        <p:spPr bwMode="auto">
          <a:xfrm>
            <a:off x="5486400" y="1371600"/>
            <a:ext cx="1796897"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820" name="Picture 4" descr="Brian Winkelbauer"/>
          <p:cNvPicPr>
            <a:picLocks noChangeAspect="1" noChangeArrowheads="1"/>
          </p:cNvPicPr>
          <p:nvPr/>
        </p:nvPicPr>
        <p:blipFill>
          <a:blip r:embed="rId5" cstate="email"/>
          <a:srcRect/>
          <a:stretch>
            <a:fillRect/>
          </a:stretch>
        </p:blipFill>
        <p:spPr bwMode="auto">
          <a:xfrm>
            <a:off x="6705600" y="3733800"/>
            <a:ext cx="2095500" cy="2828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Nina Gomez">
            <a:hlinkClick r:id="rId6"/>
          </p:cNvPr>
          <p:cNvPicPr>
            <a:picLocks noChangeAspect="1" noChangeArrowheads="1"/>
          </p:cNvPicPr>
          <p:nvPr/>
        </p:nvPicPr>
        <p:blipFill>
          <a:blip r:embed="rId7"/>
          <a:srcRect/>
          <a:stretch>
            <a:fillRect/>
          </a:stretch>
        </p:blipFill>
        <p:spPr bwMode="auto">
          <a:xfrm>
            <a:off x="4228526" y="3733800"/>
            <a:ext cx="2125175"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a:t>
            </a:r>
            <a:endParaRPr lang="en-US" dirty="0"/>
          </a:p>
        </p:txBody>
      </p:sp>
      <p:sp>
        <p:nvSpPr>
          <p:cNvPr id="3" name="Content Placeholder 2"/>
          <p:cNvSpPr>
            <a:spLocks noGrp="1"/>
          </p:cNvSpPr>
          <p:nvPr>
            <p:ph idx="1"/>
          </p:nvPr>
        </p:nvSpPr>
        <p:spPr/>
        <p:txBody>
          <a:bodyPr/>
          <a:lstStyle/>
          <a:p>
            <a:r>
              <a:rPr lang="en-US" dirty="0" smtClean="0"/>
              <a:t>Budget forums</a:t>
            </a:r>
          </a:p>
          <a:p>
            <a:r>
              <a:rPr lang="en-US" dirty="0" smtClean="0"/>
              <a:t>Campus Award</a:t>
            </a:r>
            <a:br>
              <a:rPr lang="en-US" dirty="0" smtClean="0"/>
            </a:br>
            <a:r>
              <a:rPr lang="en-US" dirty="0" smtClean="0"/>
              <a:t>Ceremony</a:t>
            </a:r>
          </a:p>
          <a:p>
            <a:r>
              <a:rPr lang="en-US" dirty="0" smtClean="0"/>
              <a:t>Commencement</a:t>
            </a:r>
          </a:p>
          <a:p>
            <a:r>
              <a:rPr lang="en-US" dirty="0" smtClean="0"/>
              <a:t>August 6</a:t>
            </a:r>
          </a:p>
        </p:txBody>
      </p:sp>
      <p:pic>
        <p:nvPicPr>
          <p:cNvPr id="6" name="Picture 5" descr="IMG_3472.jpg"/>
          <p:cNvPicPr>
            <a:picLocks noChangeAspect="1"/>
          </p:cNvPicPr>
          <p:nvPr/>
        </p:nvPicPr>
        <p:blipFill>
          <a:blip r:embed="rId2" cstate="print"/>
          <a:stretch>
            <a:fillRect/>
          </a:stretch>
        </p:blipFill>
        <p:spPr>
          <a:xfrm>
            <a:off x="4800600" y="1676400"/>
            <a:ext cx="3314700"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DSC_2210.jpg"/>
          <p:cNvPicPr>
            <a:picLocks noChangeAspect="1"/>
          </p:cNvPicPr>
          <p:nvPr/>
        </p:nvPicPr>
        <p:blipFill>
          <a:blip r:embed="rId3" cstate="print"/>
          <a:stretch>
            <a:fillRect/>
          </a:stretch>
        </p:blipFill>
        <p:spPr>
          <a:xfrm>
            <a:off x="4114800" y="3581400"/>
            <a:ext cx="3323789"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52" name="Rectangle 12"/>
          <p:cNvSpPr>
            <a:spLocks noGrp="1" noChangeArrowheads="1"/>
          </p:cNvSpPr>
          <p:nvPr>
            <p:ph type="title"/>
          </p:nvPr>
        </p:nvSpPr>
        <p:spPr>
          <a:xfrm>
            <a:off x="685800" y="609600"/>
            <a:ext cx="7772400" cy="533400"/>
          </a:xfrm>
        </p:spPr>
        <p:txBody>
          <a:bodyPr/>
          <a:lstStyle/>
          <a:p>
            <a:r>
              <a:rPr lang="en-US" sz="4800" dirty="0" smtClean="0"/>
              <a:t>July </a:t>
            </a:r>
            <a:endParaRPr lang="en-US" sz="4800" dirty="0"/>
          </a:p>
        </p:txBody>
      </p:sp>
      <p:sp>
        <p:nvSpPr>
          <p:cNvPr id="10261" name="Rectangle 21"/>
          <p:cNvSpPr>
            <a:spLocks noGrp="1" noChangeArrowheads="1"/>
          </p:cNvSpPr>
          <p:nvPr>
            <p:ph type="body" idx="1"/>
          </p:nvPr>
        </p:nvSpPr>
        <p:spPr>
          <a:xfrm>
            <a:off x="609600" y="1447800"/>
            <a:ext cx="5257800" cy="4114800"/>
          </a:xfrm>
        </p:spPr>
        <p:txBody>
          <a:bodyPr/>
          <a:lstStyle/>
          <a:p>
            <a:r>
              <a:rPr lang="en-US" dirty="0" smtClean="0"/>
              <a:t>Colorado Springs Business Journal award</a:t>
            </a:r>
          </a:p>
          <a:p>
            <a:r>
              <a:rPr lang="en-US" dirty="0" smtClean="0"/>
              <a:t>9 hours “no charge” benefit</a:t>
            </a:r>
          </a:p>
          <a:p>
            <a:r>
              <a:rPr lang="en-US" dirty="0" smtClean="0"/>
              <a:t>Academic Affairs leadership</a:t>
            </a:r>
          </a:p>
          <a:p>
            <a:r>
              <a:rPr lang="en-US" dirty="0" smtClean="0"/>
              <a:t>Presidential candidate visit</a:t>
            </a:r>
          </a:p>
          <a:p>
            <a:r>
              <a:rPr lang="en-US" dirty="0" smtClean="0"/>
              <a:t>Campus remembers Jackie Beyer and Denys </a:t>
            </a:r>
            <a:r>
              <a:rPr lang="en-US" dirty="0" err="1" smtClean="0"/>
              <a:t>Volan</a:t>
            </a:r>
            <a:r>
              <a:rPr lang="en-US" dirty="0" smtClean="0"/>
              <a:t> </a:t>
            </a:r>
            <a:endParaRPr lang="en-US" dirty="0"/>
          </a:p>
        </p:txBody>
      </p:sp>
      <p:sp>
        <p:nvSpPr>
          <p:cNvPr id="10263" name="Rectangle 23"/>
          <p:cNvSpPr>
            <a:spLocks noChangeArrowheads="1"/>
          </p:cNvSpPr>
          <p:nvPr/>
        </p:nvSpPr>
        <p:spPr bwMode="auto">
          <a:xfrm>
            <a:off x="10702925" y="1647825"/>
            <a:ext cx="184150" cy="457200"/>
          </a:xfrm>
          <a:prstGeom prst="rect">
            <a:avLst/>
          </a:prstGeom>
          <a:noFill/>
          <a:ln w="9525">
            <a:noFill/>
            <a:miter lim="800000"/>
            <a:headEnd/>
            <a:tailEnd/>
          </a:ln>
        </p:spPr>
        <p:txBody>
          <a:bodyPr wrap="none">
            <a:spAutoFit/>
          </a:bodyPr>
          <a:lstStyle/>
          <a:p>
            <a:endParaRPr lang="en-US"/>
          </a:p>
        </p:txBody>
      </p:sp>
      <p:pic>
        <p:nvPicPr>
          <p:cNvPr id="8196" name="Picture 4" descr="http://www.uccs.edu/~ur/communique/2008/07/28/jackie_beyer_thumb.jpg"/>
          <p:cNvPicPr>
            <a:picLocks noChangeAspect="1" noChangeArrowheads="1"/>
          </p:cNvPicPr>
          <p:nvPr/>
        </p:nvPicPr>
        <p:blipFill>
          <a:blip r:embed="rId4"/>
          <a:srcRect/>
          <a:stretch>
            <a:fillRect/>
          </a:stretch>
        </p:blipFill>
        <p:spPr bwMode="auto">
          <a:xfrm>
            <a:off x="6019800" y="1600200"/>
            <a:ext cx="1055913"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8" name="Picture 6" descr="http://www.uccs.edu/~ur/communique/2008/07/28/denys_volan_thumb.jpg"/>
          <p:cNvPicPr>
            <a:picLocks noChangeAspect="1" noChangeArrowheads="1"/>
          </p:cNvPicPr>
          <p:nvPr/>
        </p:nvPicPr>
        <p:blipFill>
          <a:blip r:embed="rId5"/>
          <a:srcRect/>
          <a:stretch>
            <a:fillRect/>
          </a:stretch>
        </p:blipFill>
        <p:spPr bwMode="auto">
          <a:xfrm>
            <a:off x="7391400" y="1752600"/>
            <a:ext cx="1085850" cy="1411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descr="D:\Web Res\IMG_0161.jpg"/>
          <p:cNvPicPr>
            <a:picLocks noChangeAspect="1" noChangeArrowheads="1"/>
          </p:cNvPicPr>
          <p:nvPr/>
        </p:nvPicPr>
        <p:blipFill>
          <a:blip r:embed="rId6"/>
          <a:srcRect/>
          <a:stretch>
            <a:fillRect/>
          </a:stretch>
        </p:blipFill>
        <p:spPr bwMode="auto">
          <a:xfrm>
            <a:off x="6019800" y="3352800"/>
            <a:ext cx="2082800"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sz="4800" dirty="0" smtClean="0"/>
              <a:t>August</a:t>
            </a:r>
            <a:endParaRPr lang="en-US" sz="4800" dirty="0"/>
          </a:p>
        </p:txBody>
      </p:sp>
      <p:sp>
        <p:nvSpPr>
          <p:cNvPr id="3" name="Content Placeholder 2"/>
          <p:cNvSpPr>
            <a:spLocks noGrp="1"/>
          </p:cNvSpPr>
          <p:nvPr>
            <p:ph idx="1"/>
          </p:nvPr>
        </p:nvSpPr>
        <p:spPr>
          <a:xfrm>
            <a:off x="609600" y="1447800"/>
            <a:ext cx="7772400" cy="4114800"/>
          </a:xfrm>
        </p:spPr>
        <p:txBody>
          <a:bodyPr/>
          <a:lstStyle/>
          <a:p>
            <a:r>
              <a:rPr lang="en-US" dirty="0" smtClean="0"/>
              <a:t>U.S. News and World Report ranking</a:t>
            </a:r>
          </a:p>
          <a:p>
            <a:r>
              <a:rPr lang="en-US" dirty="0" smtClean="0"/>
              <a:t>Event Center construction underway</a:t>
            </a:r>
          </a:p>
          <a:p>
            <a:r>
              <a:rPr lang="en-US" dirty="0" smtClean="0"/>
              <a:t>262 becomes 255</a:t>
            </a:r>
          </a:p>
          <a:p>
            <a:r>
              <a:rPr lang="en-US" dirty="0" smtClean="0"/>
              <a:t>Olympic fever</a:t>
            </a:r>
          </a:p>
          <a:p>
            <a:r>
              <a:rPr lang="en-US" dirty="0" smtClean="0"/>
              <a:t>Convocation </a:t>
            </a:r>
            <a:endParaRPr lang="en-US" dirty="0"/>
          </a:p>
        </p:txBody>
      </p:sp>
      <p:pic>
        <p:nvPicPr>
          <p:cNvPr id="25602" name="Picture 2" descr="http://www.uccs.edu/~ur/communique/2008/08/29/us-news-logo-2009.png">
            <a:hlinkClick r:id="rId3"/>
          </p:cNvPr>
          <p:cNvPicPr>
            <a:picLocks noChangeAspect="1" noChangeArrowheads="1"/>
          </p:cNvPicPr>
          <p:nvPr/>
        </p:nvPicPr>
        <p:blipFill>
          <a:blip r:embed="rId4" cstate="email"/>
          <a:srcRect/>
          <a:stretch>
            <a:fillRect/>
          </a:stretch>
        </p:blipFill>
        <p:spPr bwMode="auto">
          <a:xfrm>
            <a:off x="4267200" y="2743200"/>
            <a:ext cx="2107049" cy="2438400"/>
          </a:xfrm>
          <a:prstGeom prst="rect">
            <a:avLst/>
          </a:prstGeom>
          <a:noFill/>
        </p:spPr>
      </p:pic>
      <p:pic>
        <p:nvPicPr>
          <p:cNvPr id="25604" name="Picture 4" descr="UCCS Event Center Groundbreaking"/>
          <p:cNvPicPr>
            <a:picLocks noChangeAspect="1" noChangeArrowheads="1"/>
          </p:cNvPicPr>
          <p:nvPr/>
        </p:nvPicPr>
        <p:blipFill>
          <a:blip r:embed="rId5" cstate="email"/>
          <a:srcRect/>
          <a:stretch>
            <a:fillRect/>
          </a:stretch>
        </p:blipFill>
        <p:spPr bwMode="auto">
          <a:xfrm>
            <a:off x="838200" y="4495800"/>
            <a:ext cx="2971800"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610" name="Picture 10" descr="The Olympic Emblem"/>
          <p:cNvPicPr>
            <a:picLocks noChangeAspect="1" noChangeArrowheads="1"/>
          </p:cNvPicPr>
          <p:nvPr/>
        </p:nvPicPr>
        <p:blipFill>
          <a:blip r:embed="rId6" cstate="email"/>
          <a:srcRect l="17554" r="16489"/>
          <a:stretch>
            <a:fillRect/>
          </a:stretch>
        </p:blipFill>
        <p:spPr bwMode="auto">
          <a:xfrm>
            <a:off x="7010400" y="2133600"/>
            <a:ext cx="1828800" cy="238220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sz="4800" dirty="0" smtClean="0"/>
              <a:t>September</a:t>
            </a:r>
            <a:endParaRPr lang="en-US" sz="4800" dirty="0"/>
          </a:p>
        </p:txBody>
      </p:sp>
      <p:sp>
        <p:nvSpPr>
          <p:cNvPr id="3" name="Content Placeholder 2"/>
          <p:cNvSpPr>
            <a:spLocks noGrp="1"/>
          </p:cNvSpPr>
          <p:nvPr>
            <p:ph idx="1"/>
          </p:nvPr>
        </p:nvSpPr>
        <p:spPr>
          <a:xfrm>
            <a:off x="609600" y="1447800"/>
            <a:ext cx="6172200" cy="4114800"/>
          </a:xfrm>
        </p:spPr>
        <p:txBody>
          <a:bodyPr/>
          <a:lstStyle/>
          <a:p>
            <a:r>
              <a:rPr lang="en-US" dirty="0" smtClean="0"/>
              <a:t>Carole Schoffstall</a:t>
            </a:r>
          </a:p>
          <a:p>
            <a:r>
              <a:rPr lang="en-US" dirty="0" smtClean="0"/>
              <a:t>Sally Ride and “Awesome </a:t>
            </a:r>
            <a:r>
              <a:rPr lang="en-US" dirty="0" err="1" smtClean="0"/>
              <a:t>Dawesome</a:t>
            </a:r>
            <a:r>
              <a:rPr lang="en-US" dirty="0" smtClean="0"/>
              <a:t>” visit</a:t>
            </a:r>
          </a:p>
          <a:p>
            <a:r>
              <a:rPr lang="en-US" dirty="0" smtClean="0"/>
              <a:t>Austin Bluffs bridge opens</a:t>
            </a:r>
          </a:p>
          <a:p>
            <a:r>
              <a:rPr lang="en-US" dirty="0" smtClean="0"/>
              <a:t>Historic photo display</a:t>
            </a:r>
          </a:p>
          <a:p>
            <a:r>
              <a:rPr lang="en-US" dirty="0" smtClean="0"/>
              <a:t>Enrollment reaches 8,000</a:t>
            </a:r>
          </a:p>
          <a:p>
            <a:r>
              <a:rPr lang="en-US" dirty="0" smtClean="0"/>
              <a:t>Steel and Silver Series</a:t>
            </a:r>
          </a:p>
          <a:p>
            <a:r>
              <a:rPr lang="en-US" dirty="0" smtClean="0"/>
              <a:t>Private support</a:t>
            </a:r>
          </a:p>
        </p:txBody>
      </p:sp>
      <p:pic>
        <p:nvPicPr>
          <p:cNvPr id="26630" name="Picture 6" descr="http://www.uccs.edu/~ur/communique/2008/09/19/dawes2.jpg"/>
          <p:cNvPicPr>
            <a:picLocks noChangeAspect="1" noChangeArrowheads="1"/>
          </p:cNvPicPr>
          <p:nvPr/>
        </p:nvPicPr>
        <p:blipFill>
          <a:blip r:embed="rId3" cstate="email"/>
          <a:srcRect/>
          <a:stretch>
            <a:fillRect/>
          </a:stretch>
        </p:blipFill>
        <p:spPr bwMode="auto">
          <a:xfrm>
            <a:off x="5638800" y="1905000"/>
            <a:ext cx="3009900" cy="19985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32" name="Picture 8" descr="http://www.uccs.edu/~ur/communique/2008/09/19/mainhall2.jpg">
            <a:hlinkClick r:id="rId4"/>
          </p:cNvPr>
          <p:cNvPicPr>
            <a:picLocks noChangeAspect="1" noChangeArrowheads="1"/>
          </p:cNvPicPr>
          <p:nvPr/>
        </p:nvPicPr>
        <p:blipFill>
          <a:blip r:embed="rId5"/>
          <a:srcRect/>
          <a:stretch>
            <a:fillRect/>
          </a:stretch>
        </p:blipFill>
        <p:spPr bwMode="auto">
          <a:xfrm>
            <a:off x="5623292" y="4191000"/>
            <a:ext cx="3101608"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sz="4800" dirty="0" smtClean="0"/>
              <a:t>October</a:t>
            </a:r>
            <a:endParaRPr lang="en-US" sz="4800" dirty="0"/>
          </a:p>
        </p:txBody>
      </p:sp>
      <p:sp>
        <p:nvSpPr>
          <p:cNvPr id="3" name="Content Placeholder 2"/>
          <p:cNvSpPr>
            <a:spLocks noGrp="1"/>
          </p:cNvSpPr>
          <p:nvPr>
            <p:ph idx="1"/>
          </p:nvPr>
        </p:nvSpPr>
        <p:spPr>
          <a:xfrm>
            <a:off x="609600" y="1447800"/>
            <a:ext cx="7772400" cy="4267200"/>
          </a:xfrm>
        </p:spPr>
        <p:txBody>
          <a:bodyPr/>
          <a:lstStyle/>
          <a:p>
            <a:r>
              <a:rPr lang="en-US" dirty="0" smtClean="0"/>
              <a:t>Palisades at </a:t>
            </a:r>
            <a:r>
              <a:rPr lang="en-US" dirty="0" err="1" smtClean="0"/>
              <a:t>Broadmoor</a:t>
            </a:r>
            <a:endParaRPr lang="en-US" dirty="0" smtClean="0"/>
          </a:p>
          <a:p>
            <a:r>
              <a:rPr lang="en-US" dirty="0" smtClean="0"/>
              <a:t>Paul Loeb visits</a:t>
            </a:r>
          </a:p>
          <a:p>
            <a:r>
              <a:rPr lang="en-US" dirty="0" smtClean="0"/>
              <a:t>Back to Bluffs</a:t>
            </a:r>
          </a:p>
          <a:p>
            <a:r>
              <a:rPr lang="en-US" dirty="0" smtClean="0"/>
              <a:t>Honors Program approved</a:t>
            </a:r>
          </a:p>
          <a:p>
            <a:r>
              <a:rPr lang="en-US" dirty="0" smtClean="0"/>
              <a:t>Hiring reviews begin</a:t>
            </a:r>
            <a:endParaRPr lang="en-US" dirty="0"/>
          </a:p>
        </p:txBody>
      </p:sp>
      <p:pic>
        <p:nvPicPr>
          <p:cNvPr id="28674" name="Picture 2" descr="http://www.uccs.edu/~ur/communique/2008/10/03/palasaides-gala_0074small.jpg">
            <a:hlinkClick r:id="rId3"/>
          </p:cNvPr>
          <p:cNvPicPr>
            <a:picLocks noChangeAspect="1" noChangeArrowheads="1"/>
          </p:cNvPicPr>
          <p:nvPr/>
        </p:nvPicPr>
        <p:blipFill>
          <a:blip r:embed="rId4"/>
          <a:srcRect/>
          <a:stretch>
            <a:fillRect/>
          </a:stretch>
        </p:blipFill>
        <p:spPr bwMode="auto">
          <a:xfrm>
            <a:off x="5867401" y="4648200"/>
            <a:ext cx="2743199"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76" name="Picture 4" descr="http://www.paulloeb.org/images/ImpossibleCoverLarge.jpg"/>
          <p:cNvPicPr>
            <a:picLocks noChangeAspect="1" noChangeArrowheads="1"/>
          </p:cNvPicPr>
          <p:nvPr/>
        </p:nvPicPr>
        <p:blipFill>
          <a:blip r:embed="rId5" cstate="email"/>
          <a:srcRect/>
          <a:stretch>
            <a:fillRect/>
          </a:stretch>
        </p:blipFill>
        <p:spPr bwMode="auto">
          <a:xfrm>
            <a:off x="6509691" y="1752600"/>
            <a:ext cx="1567509" cy="2362200"/>
          </a:xfrm>
          <a:prstGeom prst="rect">
            <a:avLst/>
          </a:prstGeom>
          <a:noFill/>
        </p:spPr>
      </p:pic>
      <p:pic>
        <p:nvPicPr>
          <p:cNvPr id="28678" name="Picture 6" descr="http://www.uccs.edu/~ur/communique/2008/10/10/bonfire3.jpg"/>
          <p:cNvPicPr>
            <a:picLocks noChangeAspect="1" noChangeArrowheads="1"/>
          </p:cNvPicPr>
          <p:nvPr/>
        </p:nvPicPr>
        <p:blipFill>
          <a:blip r:embed="rId6" cstate="email"/>
          <a:srcRect/>
          <a:stretch>
            <a:fillRect/>
          </a:stretch>
        </p:blipFill>
        <p:spPr bwMode="auto">
          <a:xfrm>
            <a:off x="1066800" y="4650293"/>
            <a:ext cx="3962400" cy="1826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sz="4800" dirty="0" smtClean="0"/>
              <a:t>             October </a:t>
            </a:r>
            <a:r>
              <a:rPr lang="en-US" sz="3200" dirty="0" smtClean="0"/>
              <a:t>(continued)</a:t>
            </a:r>
            <a:endParaRPr lang="en-US" sz="3200" dirty="0"/>
          </a:p>
        </p:txBody>
      </p:sp>
      <p:sp>
        <p:nvSpPr>
          <p:cNvPr id="3" name="Content Placeholder 2"/>
          <p:cNvSpPr>
            <a:spLocks noGrp="1"/>
          </p:cNvSpPr>
          <p:nvPr>
            <p:ph idx="1"/>
          </p:nvPr>
        </p:nvSpPr>
        <p:spPr>
          <a:xfrm>
            <a:off x="609600" y="1447800"/>
            <a:ext cx="5638800" cy="4114800"/>
          </a:xfrm>
        </p:spPr>
        <p:txBody>
          <a:bodyPr/>
          <a:lstStyle/>
          <a:p>
            <a:r>
              <a:rPr lang="en-US" dirty="0" smtClean="0"/>
              <a:t>Officer Craig Highline</a:t>
            </a:r>
          </a:p>
          <a:p>
            <a:r>
              <a:rPr lang="en-US" dirty="0" smtClean="0"/>
              <a:t>Science bonds sold</a:t>
            </a:r>
          </a:p>
          <a:p>
            <a:r>
              <a:rPr lang="en-US" dirty="0" smtClean="0"/>
              <a:t>“Haze” shown on campus</a:t>
            </a:r>
          </a:p>
          <a:p>
            <a:r>
              <a:rPr lang="en-US" dirty="0" smtClean="0"/>
              <a:t>UCCS radio</a:t>
            </a:r>
          </a:p>
          <a:p>
            <a:r>
              <a:rPr lang="en-US" dirty="0" smtClean="0"/>
              <a:t>University Advancement division</a:t>
            </a:r>
          </a:p>
          <a:p>
            <a:r>
              <a:rPr lang="en-US" dirty="0" smtClean="0"/>
              <a:t>“Good humor” ice cream visit</a:t>
            </a:r>
          </a:p>
          <a:p>
            <a:endParaRPr lang="en-US" dirty="0"/>
          </a:p>
        </p:txBody>
      </p:sp>
      <p:pic>
        <p:nvPicPr>
          <p:cNvPr id="27650" name="Picture 2" descr="http://www.uccs.edu/~ur/communique/2008/10/10/icecream-small.jpg">
            <a:hlinkClick r:id="rId3"/>
          </p:cNvPr>
          <p:cNvPicPr>
            <a:picLocks noChangeAspect="1" noChangeArrowheads="1"/>
          </p:cNvPicPr>
          <p:nvPr/>
        </p:nvPicPr>
        <p:blipFill>
          <a:blip r:embed="rId4" cstate="email"/>
          <a:srcRect l="10959"/>
          <a:stretch>
            <a:fillRect/>
          </a:stretch>
        </p:blipFill>
        <p:spPr bwMode="auto">
          <a:xfrm>
            <a:off x="6400800" y="2870200"/>
            <a:ext cx="2476500" cy="185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2" name="Picture 4" descr="Craig Highline">
            <a:hlinkClick r:id="rId5"/>
          </p:cNvPr>
          <p:cNvPicPr>
            <a:picLocks noChangeAspect="1" noChangeArrowheads="1"/>
          </p:cNvPicPr>
          <p:nvPr/>
        </p:nvPicPr>
        <p:blipFill>
          <a:blip r:embed="rId6"/>
          <a:srcRect/>
          <a:stretch>
            <a:fillRect/>
          </a:stretch>
        </p:blipFill>
        <p:spPr bwMode="auto">
          <a:xfrm>
            <a:off x="5638801" y="1600200"/>
            <a:ext cx="1219199" cy="152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header.jpg"/>
          <p:cNvPicPr>
            <a:picLocks noChangeAspect="1"/>
          </p:cNvPicPr>
          <p:nvPr/>
        </p:nvPicPr>
        <p:blipFill>
          <a:blip r:embed="rId7"/>
          <a:stretch>
            <a:fillRect/>
          </a:stretch>
        </p:blipFill>
        <p:spPr>
          <a:xfrm>
            <a:off x="1981200" y="5316117"/>
            <a:ext cx="5791200" cy="779883"/>
          </a:xfrm>
          <a:prstGeom prst="rect">
            <a:avLst/>
          </a:prstGeom>
        </p:spPr>
      </p:pic>
      <p:sp>
        <p:nvSpPr>
          <p:cNvPr id="9" name="TextBox 8"/>
          <p:cNvSpPr txBox="1"/>
          <p:nvPr/>
        </p:nvSpPr>
        <p:spPr>
          <a:xfrm>
            <a:off x="1676400" y="6096000"/>
            <a:ext cx="6400800" cy="461665"/>
          </a:xfrm>
          <a:prstGeom prst="rect">
            <a:avLst/>
          </a:prstGeom>
          <a:noFill/>
        </p:spPr>
        <p:txBody>
          <a:bodyPr wrap="square" rtlCol="0">
            <a:spAutoFit/>
          </a:bodyPr>
          <a:lstStyle/>
          <a:p>
            <a:pPr algn="ctr"/>
            <a:r>
              <a:rPr lang="en-US" sz="1200" dirty="0" smtClean="0">
                <a:solidFill>
                  <a:schemeClr val="tx1">
                    <a:lumMod val="50000"/>
                    <a:lumOff val="50000"/>
                  </a:schemeClr>
                </a:solidFill>
                <a:latin typeface="Century Gothic"/>
                <a:cs typeface="Century Gothic"/>
              </a:rPr>
              <a:t>Alumni Relations • Events • Federal &amp; State Government Relations </a:t>
            </a:r>
          </a:p>
          <a:p>
            <a:pPr algn="ctr"/>
            <a:r>
              <a:rPr lang="en-US" sz="1200" dirty="0" smtClean="0">
                <a:solidFill>
                  <a:schemeClr val="tx1">
                    <a:lumMod val="50000"/>
                    <a:lumOff val="50000"/>
                  </a:schemeClr>
                </a:solidFill>
                <a:latin typeface="Century Gothic"/>
                <a:cs typeface="Century Gothic"/>
              </a:rPr>
              <a:t>Internal Communications • Marketing • Media Relations • Real Estate Projects</a:t>
            </a:r>
            <a:endParaRPr lang="en-US" sz="1200" dirty="0">
              <a:solidFill>
                <a:schemeClr val="tx1">
                  <a:lumMod val="50000"/>
                  <a:lumOff val="50000"/>
                </a:schemeClr>
              </a:solidFill>
              <a:latin typeface="Century Gothic"/>
              <a:cs typeface="Century Gothic"/>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sz="4800" dirty="0" smtClean="0"/>
              <a:t>November</a:t>
            </a:r>
            <a:endParaRPr lang="en-US" sz="4800" dirty="0"/>
          </a:p>
        </p:txBody>
      </p:sp>
      <p:sp>
        <p:nvSpPr>
          <p:cNvPr id="3" name="Content Placeholder 2"/>
          <p:cNvSpPr>
            <a:spLocks noGrp="1"/>
          </p:cNvSpPr>
          <p:nvPr>
            <p:ph idx="1"/>
          </p:nvPr>
        </p:nvSpPr>
        <p:spPr>
          <a:xfrm>
            <a:off x="609600" y="1447800"/>
            <a:ext cx="8991600" cy="4114800"/>
          </a:xfrm>
        </p:spPr>
        <p:txBody>
          <a:bodyPr/>
          <a:lstStyle/>
          <a:p>
            <a:r>
              <a:rPr lang="en-US" dirty="0" smtClean="0"/>
              <a:t>Colorado Health Foundation</a:t>
            </a:r>
          </a:p>
          <a:p>
            <a:r>
              <a:rPr lang="en-US" dirty="0" smtClean="0"/>
              <a:t>Education accreditation</a:t>
            </a:r>
          </a:p>
          <a:p>
            <a:r>
              <a:rPr lang="en-US" dirty="0" smtClean="0"/>
              <a:t>Record student retention</a:t>
            </a:r>
          </a:p>
          <a:p>
            <a:r>
              <a:rPr lang="en-US" dirty="0" smtClean="0"/>
              <a:t>Mountain Lions on TV</a:t>
            </a:r>
          </a:p>
          <a:p>
            <a:r>
              <a:rPr lang="en-US" dirty="0" smtClean="0"/>
              <a:t>Distinguished Professor Tom Pyszczynski</a:t>
            </a:r>
            <a:endParaRPr lang="en-US" dirty="0"/>
          </a:p>
        </p:txBody>
      </p:sp>
      <p:pic>
        <p:nvPicPr>
          <p:cNvPr id="10" name="Picture 2" descr="http://www.uccs.edu/~ur/communique/2008/11/21/tomp-thumb.jpg">
            <a:hlinkClick r:id="rId3"/>
          </p:cNvPr>
          <p:cNvPicPr>
            <a:picLocks noChangeAspect="1" noChangeArrowheads="1"/>
          </p:cNvPicPr>
          <p:nvPr/>
        </p:nvPicPr>
        <p:blipFill>
          <a:blip r:embed="rId4"/>
          <a:srcRect/>
          <a:stretch>
            <a:fillRect/>
          </a:stretch>
        </p:blipFill>
        <p:spPr bwMode="auto">
          <a:xfrm>
            <a:off x="4191000" y="4572000"/>
            <a:ext cx="1330475"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705" name="Picture 9" descr="C:\Users\thutton\Pictures\IMG_0111.tif"/>
          <p:cNvPicPr>
            <a:picLocks noChangeAspect="1" noChangeArrowheads="1"/>
          </p:cNvPicPr>
          <p:nvPr/>
        </p:nvPicPr>
        <p:blipFill>
          <a:blip r:embed="rId5" cstate="email"/>
          <a:srcRect/>
          <a:stretch>
            <a:fillRect/>
          </a:stretch>
        </p:blipFill>
        <p:spPr bwMode="auto">
          <a:xfrm>
            <a:off x="5943600" y="1600200"/>
            <a:ext cx="28575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707" name="Picture 11" descr="thumbnail"/>
          <p:cNvPicPr>
            <a:picLocks noChangeAspect="1" noChangeArrowheads="1"/>
          </p:cNvPicPr>
          <p:nvPr/>
        </p:nvPicPr>
        <p:blipFill>
          <a:blip r:embed="rId6" cstate="email"/>
          <a:srcRect/>
          <a:stretch>
            <a:fillRect/>
          </a:stretch>
        </p:blipFill>
        <p:spPr bwMode="auto">
          <a:xfrm>
            <a:off x="838200" y="4572000"/>
            <a:ext cx="2520682" cy="16778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711" name="Picture 15" descr="http://www.gomountainlions.com/images/2008/10/20081030004-d.jpg"/>
          <p:cNvPicPr>
            <a:picLocks noChangeAspect="1" noChangeArrowheads="1"/>
          </p:cNvPicPr>
          <p:nvPr/>
        </p:nvPicPr>
        <p:blipFill>
          <a:blip r:embed="rId7" cstate="email"/>
          <a:srcRect/>
          <a:stretch>
            <a:fillRect/>
          </a:stretch>
        </p:blipFill>
        <p:spPr bwMode="auto">
          <a:xfrm>
            <a:off x="6248400" y="4572000"/>
            <a:ext cx="2514600"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sz="4800" dirty="0" smtClean="0"/>
              <a:t>December</a:t>
            </a:r>
            <a:endParaRPr lang="en-US" sz="4800" dirty="0"/>
          </a:p>
        </p:txBody>
      </p:sp>
      <p:sp>
        <p:nvSpPr>
          <p:cNvPr id="3" name="Content Placeholder 2"/>
          <p:cNvSpPr>
            <a:spLocks noGrp="1"/>
          </p:cNvSpPr>
          <p:nvPr>
            <p:ph idx="1"/>
          </p:nvPr>
        </p:nvSpPr>
        <p:spPr>
          <a:xfrm>
            <a:off x="609600" y="1447800"/>
            <a:ext cx="4267200" cy="4419600"/>
          </a:xfrm>
        </p:spPr>
        <p:txBody>
          <a:bodyPr/>
          <a:lstStyle/>
          <a:p>
            <a:r>
              <a:rPr lang="en-US" dirty="0" smtClean="0"/>
              <a:t>Commencement</a:t>
            </a:r>
          </a:p>
          <a:p>
            <a:r>
              <a:rPr lang="en-US" dirty="0" smtClean="0"/>
              <a:t>Safety is a right rally</a:t>
            </a:r>
          </a:p>
          <a:p>
            <a:r>
              <a:rPr lang="en-US" dirty="0" smtClean="0"/>
              <a:t>Regional college cooperation</a:t>
            </a:r>
          </a:p>
          <a:p>
            <a:r>
              <a:rPr lang="en-US" dirty="0" smtClean="0"/>
              <a:t>Southern Colorado Innovation Strategy</a:t>
            </a:r>
          </a:p>
          <a:p>
            <a:r>
              <a:rPr lang="en-US" dirty="0" smtClean="0"/>
              <a:t>Barbara </a:t>
            </a:r>
            <a:r>
              <a:rPr lang="en-US" dirty="0" err="1" smtClean="0"/>
              <a:t>Lorch</a:t>
            </a:r>
            <a:r>
              <a:rPr lang="en-US" dirty="0" smtClean="0"/>
              <a:t> remembered</a:t>
            </a:r>
            <a:endParaRPr lang="en-US" dirty="0"/>
          </a:p>
        </p:txBody>
      </p:sp>
      <p:pic>
        <p:nvPicPr>
          <p:cNvPr id="30724" name="Picture 4" descr="http://www.uccs.edu/~ur/communique/2008/12/05/safe.jpg"/>
          <p:cNvPicPr>
            <a:picLocks noChangeAspect="1" noChangeArrowheads="1"/>
          </p:cNvPicPr>
          <p:nvPr/>
        </p:nvPicPr>
        <p:blipFill>
          <a:blip r:embed="rId3" cstate="email"/>
          <a:srcRect/>
          <a:stretch>
            <a:fillRect/>
          </a:stretch>
        </p:blipFill>
        <p:spPr bwMode="auto">
          <a:xfrm>
            <a:off x="4754381" y="3886200"/>
            <a:ext cx="4084819"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IMG_3442.jpg"/>
          <p:cNvPicPr>
            <a:picLocks noChangeAspect="1"/>
          </p:cNvPicPr>
          <p:nvPr/>
        </p:nvPicPr>
        <p:blipFill>
          <a:blip r:embed="rId4" cstate="print"/>
          <a:srcRect l="15833" r="14167"/>
          <a:stretch>
            <a:fillRect/>
          </a:stretch>
        </p:blipFill>
        <p:spPr>
          <a:xfrm>
            <a:off x="5593080" y="1676400"/>
            <a:ext cx="256032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sz="4800" dirty="0" smtClean="0"/>
              <a:t>January</a:t>
            </a:r>
            <a:endParaRPr lang="en-US" sz="4800" dirty="0"/>
          </a:p>
        </p:txBody>
      </p:sp>
      <p:sp>
        <p:nvSpPr>
          <p:cNvPr id="3" name="Content Placeholder 2"/>
          <p:cNvSpPr>
            <a:spLocks noGrp="1"/>
          </p:cNvSpPr>
          <p:nvPr>
            <p:ph idx="1"/>
          </p:nvPr>
        </p:nvSpPr>
        <p:spPr>
          <a:xfrm>
            <a:off x="609600" y="1447800"/>
            <a:ext cx="5334000" cy="4114800"/>
          </a:xfrm>
        </p:spPr>
        <p:txBody>
          <a:bodyPr/>
          <a:lstStyle/>
          <a:p>
            <a:r>
              <a:rPr lang="en-US" dirty="0" smtClean="0"/>
              <a:t>Beth-El and Lamar join forces</a:t>
            </a:r>
          </a:p>
          <a:p>
            <a:r>
              <a:rPr lang="en-US" dirty="0" smtClean="0"/>
              <a:t>“Turn Me Off” campaign</a:t>
            </a:r>
          </a:p>
          <a:p>
            <a:r>
              <a:rPr lang="en-US" dirty="0" smtClean="0"/>
              <a:t>LEED Gold certified</a:t>
            </a:r>
          </a:p>
          <a:p>
            <a:r>
              <a:rPr lang="en-US" dirty="0" smtClean="0"/>
              <a:t>University District</a:t>
            </a:r>
          </a:p>
          <a:p>
            <a:r>
              <a:rPr lang="en-US" dirty="0" smtClean="0"/>
              <a:t>Operation 6035</a:t>
            </a:r>
          </a:p>
          <a:p>
            <a:r>
              <a:rPr lang="en-US" dirty="0" smtClean="0"/>
              <a:t>Gerry Riggs </a:t>
            </a:r>
            <a:br>
              <a:rPr lang="en-US" dirty="0" smtClean="0"/>
            </a:br>
            <a:r>
              <a:rPr lang="en-US" dirty="0" smtClean="0"/>
              <a:t>remembered</a:t>
            </a:r>
            <a:endParaRPr lang="en-US" dirty="0"/>
          </a:p>
        </p:txBody>
      </p:sp>
      <p:pic>
        <p:nvPicPr>
          <p:cNvPr id="31746" name="Picture 2" descr="http://www.uccs.edu/~ur/communique/2009/01/30/usgbc-logo.gif"/>
          <p:cNvPicPr>
            <a:picLocks noChangeAspect="1" noChangeArrowheads="1"/>
          </p:cNvPicPr>
          <p:nvPr/>
        </p:nvPicPr>
        <p:blipFill>
          <a:blip r:embed="rId3"/>
          <a:srcRect/>
          <a:stretch>
            <a:fillRect/>
          </a:stretch>
        </p:blipFill>
        <p:spPr bwMode="auto">
          <a:xfrm>
            <a:off x="6934200" y="4648200"/>
            <a:ext cx="1676400" cy="1676401"/>
          </a:xfrm>
          <a:prstGeom prst="rect">
            <a:avLst/>
          </a:prstGeom>
          <a:noFill/>
        </p:spPr>
      </p:pic>
      <p:pic>
        <p:nvPicPr>
          <p:cNvPr id="6" name="Picture 5" descr="UNIV-DIST-FINAL-LOGO-COLOR.jpg"/>
          <p:cNvPicPr>
            <a:picLocks noChangeAspect="1"/>
          </p:cNvPicPr>
          <p:nvPr/>
        </p:nvPicPr>
        <p:blipFill>
          <a:blip r:embed="rId4"/>
          <a:stretch>
            <a:fillRect/>
          </a:stretch>
        </p:blipFill>
        <p:spPr>
          <a:xfrm>
            <a:off x="3691511" y="4648200"/>
            <a:ext cx="2633089" cy="1676400"/>
          </a:xfrm>
          <a:prstGeom prst="rect">
            <a:avLst/>
          </a:prstGeom>
        </p:spPr>
      </p:pic>
      <p:pic>
        <p:nvPicPr>
          <p:cNvPr id="7" name="Picture 6" descr="RIGGS.jpg"/>
          <p:cNvPicPr>
            <a:picLocks noChangeAspect="1"/>
          </p:cNvPicPr>
          <p:nvPr/>
        </p:nvPicPr>
        <p:blipFill>
          <a:blip r:embed="rId5"/>
          <a:stretch>
            <a:fillRect/>
          </a:stretch>
        </p:blipFill>
        <p:spPr>
          <a:xfrm>
            <a:off x="4800600" y="2798911"/>
            <a:ext cx="3869020" cy="1620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CCS_powerpoin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UCCS_powerpoint_template</Template>
  <TotalTime>1583</TotalTime>
  <Words>1211</Words>
  <Application>Microsoft PowerPoint</Application>
  <PresentationFormat>On-screen Show (4:3)</PresentationFormat>
  <Paragraphs>179</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UCCS_powerpoint_template</vt:lpstr>
      <vt:lpstr>Year in Review</vt:lpstr>
      <vt:lpstr>July </vt:lpstr>
      <vt:lpstr>August</vt:lpstr>
      <vt:lpstr>September</vt:lpstr>
      <vt:lpstr>October</vt:lpstr>
      <vt:lpstr>             October (continued)</vt:lpstr>
      <vt:lpstr>November</vt:lpstr>
      <vt:lpstr>December</vt:lpstr>
      <vt:lpstr>January</vt:lpstr>
      <vt:lpstr>February</vt:lpstr>
      <vt:lpstr>March</vt:lpstr>
      <vt:lpstr>April</vt:lpstr>
      <vt:lpstr>May</vt:lpstr>
      <vt:lpstr>Slide 14</vt:lpstr>
    </vt:vector>
  </TitlesOfParts>
  <Company>University of Colorado at Colorado Springs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for title</dc:title>
  <dc:creator>thutton</dc:creator>
  <cp:lastModifiedBy>thutton</cp:lastModifiedBy>
  <cp:revision>47</cp:revision>
  <cp:lastPrinted>2009-04-09T16:49:51Z</cp:lastPrinted>
  <dcterms:created xsi:type="dcterms:W3CDTF">2009-04-29T00:13:36Z</dcterms:created>
  <dcterms:modified xsi:type="dcterms:W3CDTF">2009-05-05T23:13:12Z</dcterms:modified>
</cp:coreProperties>
</file>