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r:id="rId1"/>
  </p:sldMasterIdLst>
  <p:notesMasterIdLst>
    <p:notesMasterId r:id="rId20"/>
  </p:notesMasterIdLst>
  <p:sldIdLst>
    <p:sldId id="261" r:id="rId2"/>
    <p:sldId id="262" r:id="rId3"/>
    <p:sldId id="291" r:id="rId4"/>
    <p:sldId id="293" r:id="rId5"/>
    <p:sldId id="275" r:id="rId6"/>
    <p:sldId id="276" r:id="rId7"/>
    <p:sldId id="292" r:id="rId8"/>
    <p:sldId id="277" r:id="rId9"/>
    <p:sldId id="278" r:id="rId10"/>
    <p:sldId id="294" r:id="rId11"/>
    <p:sldId id="295" r:id="rId12"/>
    <p:sldId id="296" r:id="rId13"/>
    <p:sldId id="297" r:id="rId14"/>
    <p:sldId id="279" r:id="rId15"/>
    <p:sldId id="298" r:id="rId16"/>
    <p:sldId id="301" r:id="rId17"/>
    <p:sldId id="300" r:id="rId18"/>
    <p:sldId id="258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snapVertSplitter="1" vertBarState="minimized" horzBarState="maximized">
    <p:restoredLeft sz="12395" autoAdjust="0"/>
    <p:restoredTop sz="90929"/>
  </p:normalViewPr>
  <p:slideViewPr>
    <p:cSldViewPr>
      <p:cViewPr>
        <p:scale>
          <a:sx n="100" d="100"/>
          <a:sy n="100" d="100"/>
        </p:scale>
        <p:origin x="-3456" y="-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4000" y="-11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5C6D6-A796-4523-A27F-05B7C32EF6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1B9A7-9B18-4FBB-A312-48D6CABCB4EF}" type="slidenum">
              <a:rPr lang="en-US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B96A1-A8F2-419D-9B1A-9F3E2BF19070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pitchFamily="77" charset="-128"/>
              </a:rPr>
              <a:t>Red dots indicate major state and federal prison facilities.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85B24-F40C-4BF0-879C-243A6ACBC4E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ヒラギノ角ゴ Pro W3" pitchFamily="77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85B24-F40C-4BF0-879C-243A6ACBC4E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029200" cy="5566410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ヒラギノ角ゴ Pro W3" pitchFamily="77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D4865-04D1-47AC-A003-8AFAC24B275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D6-A796-4523-A27F-05B7C32EF6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06A5B-0E4C-4B30-BF1F-D4A1022EF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908BD-1FCC-4499-AB80-42431C823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3551B-5C3C-41E2-B2F9-6CBBFE94E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559C34-FAE7-4544-8225-7F70A76AC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00C47-F455-425F-8706-380C62FBD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8A303-01A6-42E5-B6D0-F4052A8A2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66B6-8694-45A0-8B6D-DDC96C8D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1E9C-2C46-45A8-B165-60326832B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FB8F8-A7CF-4E61-9F2D-0DD4D7529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94D3-0650-4559-9A98-DAFFC39A7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D94C-03F9-4C18-BCD8-735775726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AA042-55E3-4AA9-8822-693DB4F3E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95973E-8332-4D8B-99A4-AFF5B3B303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732838" y="5541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150350" y="2190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63125" y="1736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547225" y="1203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01762"/>
            <a:ext cx="91440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UCCS</a:t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4400" b="1" i="1" dirty="0" smtClean="0">
                <a:solidFill>
                  <a:schemeClr val="tx1"/>
                </a:solidFill>
              </a:rPr>
              <a:t>Moving Forward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144000" cy="609600"/>
          </a:xfrm>
          <a:noFill/>
          <a:ln/>
        </p:spPr>
        <p:txBody>
          <a:bodyPr/>
          <a:lstStyle/>
          <a:p>
            <a:r>
              <a:rPr lang="en-US" sz="2900" b="1" dirty="0" smtClean="0"/>
              <a:t>Chancellor Pam Shockley-Zalabak</a:t>
            </a:r>
            <a:endParaRPr lang="en-US" sz="2900" b="1" dirty="0"/>
          </a:p>
        </p:txBody>
      </p:sp>
      <p:pic>
        <p:nvPicPr>
          <p:cNvPr id="67595" name="Picture 11" descr="UCC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135562"/>
            <a:ext cx="2514600" cy="731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11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 Board of Regents</a:t>
            </a:r>
          </a:p>
          <a:p>
            <a:pPr algn="ctr"/>
            <a:r>
              <a:rPr lang="en-US" dirty="0" smtClean="0"/>
              <a:t>June 23,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sz="4800" dirty="0" smtClean="0"/>
              <a:t>National Institutes of Health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4800600"/>
          </a:xfrm>
        </p:spPr>
        <p:txBody>
          <a:bodyPr/>
          <a:lstStyle/>
          <a:p>
            <a:r>
              <a:rPr lang="en-US" sz="3200" dirty="0" smtClean="0"/>
              <a:t>Scientific equipment for academic and research laboratories</a:t>
            </a:r>
          </a:p>
          <a:p>
            <a:r>
              <a:rPr lang="en-US" sz="3200" dirty="0" smtClean="0"/>
              <a:t>South Hall</a:t>
            </a:r>
          </a:p>
          <a:p>
            <a:r>
              <a:rPr lang="en-US" sz="3200" dirty="0" smtClean="0"/>
              <a:t>Innovative interventions to prevent partner violence</a:t>
            </a:r>
          </a:p>
          <a:p>
            <a:r>
              <a:rPr lang="en-US" sz="3200" dirty="0" smtClean="0"/>
              <a:t>Electronic alcohol social support network</a:t>
            </a:r>
          </a:p>
          <a:p>
            <a:r>
              <a:rPr lang="en-US" sz="3200" dirty="0" smtClean="0"/>
              <a:t>Genetic regulation of hypoxia tolerance in humans (joint w/UCD)</a:t>
            </a:r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114800"/>
          </a:xfrm>
        </p:spPr>
        <p:txBody>
          <a:bodyPr/>
          <a:lstStyle/>
          <a:p>
            <a:r>
              <a:rPr lang="en-US" sz="3200" dirty="0" smtClean="0"/>
              <a:t>Infrastructure for artificial intelligence</a:t>
            </a:r>
          </a:p>
          <a:p>
            <a:r>
              <a:rPr lang="en-US" sz="3200" dirty="0" smtClean="0"/>
              <a:t>Participation in computing for middle and high school girls</a:t>
            </a:r>
          </a:p>
          <a:p>
            <a:r>
              <a:rPr lang="en-US" sz="3200" dirty="0" smtClean="0"/>
              <a:t>Chemistry curriculum improvement</a:t>
            </a:r>
          </a:p>
          <a:p>
            <a:r>
              <a:rPr lang="en-US" sz="3200" dirty="0" smtClean="0"/>
              <a:t>Biology curriculum improvement</a:t>
            </a:r>
          </a:p>
          <a:p>
            <a:r>
              <a:rPr lang="en-US" sz="3200" dirty="0" smtClean="0"/>
              <a:t>Translational oxide electronics technology  (</a:t>
            </a:r>
            <a:r>
              <a:rPr lang="en-US" sz="3200" dirty="0" err="1" smtClean="0"/>
              <a:t>Araujo</a:t>
            </a:r>
            <a:r>
              <a:rPr lang="en-US" sz="3200" dirty="0" smtClean="0"/>
              <a:t>, </a:t>
            </a:r>
            <a:r>
              <a:rPr lang="en-US" sz="3200" dirty="0" err="1" smtClean="0"/>
              <a:t>Kalkur</a:t>
            </a:r>
            <a:r>
              <a:rPr lang="en-US" sz="32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Efforts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33400"/>
          </a:xfrm>
        </p:spPr>
        <p:txBody>
          <a:bodyPr/>
          <a:lstStyle/>
          <a:p>
            <a:r>
              <a:rPr lang="en-US" sz="4800" dirty="0" smtClean="0"/>
              <a:t>National Science Foundation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Department of Education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College access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Family Development Center</a:t>
            </a:r>
          </a:p>
          <a:p>
            <a:pPr>
              <a:buNone/>
            </a:pPr>
            <a:r>
              <a:rPr lang="en-US" sz="3600" dirty="0" smtClean="0"/>
              <a:t>Department of Energy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Vehicle battery controls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Transportation electrification (w/CU Boulder)</a:t>
            </a:r>
          </a:p>
          <a:p>
            <a:pPr>
              <a:buNone/>
            </a:pPr>
            <a:r>
              <a:rPr lang="en-US" sz="3600" dirty="0" smtClean="0"/>
              <a:t>Department of Justice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Byrne Grant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Health and Human Services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Child, youth and families</a:t>
            </a:r>
          </a:p>
          <a:p>
            <a:pPr>
              <a:buNone/>
            </a:pPr>
            <a:r>
              <a:rPr lang="en-US" sz="3600" dirty="0" smtClean="0"/>
              <a:t>State of Colorado Council for the Arts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Theatreworks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Gallery for Contemporary Art</a:t>
            </a:r>
          </a:p>
          <a:p>
            <a:pPr>
              <a:buNone/>
            </a:pPr>
            <a:r>
              <a:rPr lang="en-US" sz="3600" dirty="0" smtClean="0"/>
              <a:t>Department of Commerce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North Nevada strategic planning grant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Renovation of 3650 N. Nevada as incubator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Scientific/Engineering equipment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sz="4800" dirty="0" smtClean="0"/>
              <a:t>Leadership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114800"/>
          </a:xfrm>
        </p:spPr>
        <p:txBody>
          <a:bodyPr/>
          <a:lstStyle/>
          <a:p>
            <a:r>
              <a:rPr lang="en-US" sz="3200" dirty="0" smtClean="0"/>
              <a:t>University Budget Advisory Committee</a:t>
            </a:r>
          </a:p>
          <a:p>
            <a:r>
              <a:rPr lang="en-US" sz="3200" dirty="0" smtClean="0"/>
              <a:t>Governance group involvement</a:t>
            </a:r>
          </a:p>
          <a:p>
            <a:r>
              <a:rPr lang="en-US" sz="3200" dirty="0" smtClean="0"/>
              <a:t>Deans, directors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Financial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114800"/>
          </a:xfrm>
        </p:spPr>
        <p:txBody>
          <a:bodyPr/>
          <a:lstStyle/>
          <a:p>
            <a:r>
              <a:rPr lang="en-US" sz="3200" dirty="0" smtClean="0"/>
              <a:t>Address cliff effect </a:t>
            </a:r>
            <a:r>
              <a:rPr lang="en-US" sz="3200" baseline="30000" dirty="0" smtClean="0"/>
              <a:t>2</a:t>
            </a:r>
          </a:p>
          <a:p>
            <a:r>
              <a:rPr lang="en-US" sz="3200" dirty="0" smtClean="0"/>
              <a:t>Revise strategic plan</a:t>
            </a:r>
          </a:p>
          <a:p>
            <a:pPr lvl="1"/>
            <a:r>
              <a:rPr lang="en-US" sz="3200" dirty="0" smtClean="0"/>
              <a:t>Increase efficiencies</a:t>
            </a:r>
          </a:p>
          <a:p>
            <a:pPr lvl="1"/>
            <a:r>
              <a:rPr lang="en-US" sz="3200" dirty="0" smtClean="0"/>
              <a:t>Change structures</a:t>
            </a:r>
          </a:p>
          <a:p>
            <a:pPr lvl="1"/>
            <a:r>
              <a:rPr lang="en-US" sz="3200" dirty="0" smtClean="0"/>
              <a:t>Initiate revenue enhancements</a:t>
            </a:r>
          </a:p>
          <a:p>
            <a:pPr lvl="1"/>
            <a:r>
              <a:rPr lang="en-US" sz="3200" dirty="0" smtClean="0"/>
              <a:t>Involve regents, president, campus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Financial Planning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990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Budget Strategy 2009-2012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ience-Engineering-Building-20090615-05230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88" r="488" b="8450"/>
          <a:stretch>
            <a:fillRect/>
          </a:stretch>
        </p:blipFill>
        <p:spPr>
          <a:xfrm>
            <a:off x="0" y="381000"/>
            <a:ext cx="9143999" cy="62982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455474"/>
            <a:ext cx="6324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A Special Invitation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Aug. 6, 2009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Engineering Dedication Ceremony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CS 570.jpg"/>
          <p:cNvPicPr>
            <a:picLocks noChangeAspect="1"/>
          </p:cNvPicPr>
          <p:nvPr/>
        </p:nvPicPr>
        <p:blipFill>
          <a:blip r:embed="rId3" cstate="print"/>
          <a:srcRect l="1607" r="2008"/>
          <a:stretch>
            <a:fillRect/>
          </a:stretch>
        </p:blipFill>
        <p:spPr>
          <a:xfrm>
            <a:off x="0" y="381000"/>
            <a:ext cx="91440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4744" y="1411069"/>
            <a:ext cx="3328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Shaping </a:t>
            </a:r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Lives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Creating</a:t>
            </a:r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 Opportunity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254" y="3087469"/>
            <a:ext cx="463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  <a:cs typeface="Arial Black"/>
              </a:rPr>
              <a:t>Inventing the</a:t>
            </a:r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 Future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z="6000" dirty="0" smtClean="0"/>
              <a:t>Topics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953000"/>
          </a:xfrm>
        </p:spPr>
        <p:txBody>
          <a:bodyPr/>
          <a:lstStyle/>
          <a:p>
            <a:r>
              <a:rPr lang="en-US" sz="3600" dirty="0" smtClean="0"/>
              <a:t>Historic Perspective</a:t>
            </a:r>
          </a:p>
          <a:p>
            <a:r>
              <a:rPr lang="en-US" sz="3600" dirty="0" smtClean="0"/>
              <a:t>Southern Colorado Innovation Strategy</a:t>
            </a:r>
          </a:p>
          <a:p>
            <a:r>
              <a:rPr lang="en-US" sz="3600" dirty="0" smtClean="0"/>
              <a:t>Southern Colorado </a:t>
            </a:r>
            <a:r>
              <a:rPr lang="en-US" sz="3600" dirty="0" err="1" smtClean="0"/>
              <a:t>Collaboratory</a:t>
            </a:r>
            <a:endParaRPr lang="en-US" sz="3600" dirty="0" smtClean="0"/>
          </a:p>
          <a:p>
            <a:r>
              <a:rPr lang="en-US" sz="3600" dirty="0" smtClean="0"/>
              <a:t>Research Efforts</a:t>
            </a:r>
          </a:p>
          <a:p>
            <a:r>
              <a:rPr lang="en-US" sz="3600" dirty="0" smtClean="0"/>
              <a:t>Financial Planning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lege-vs-Prison-Map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6781800" cy="545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 Perspective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 Perspective</a:t>
            </a:r>
            <a:endParaRPr lang="en-US" dirty="0"/>
          </a:p>
        </p:txBody>
      </p:sp>
      <p:pic>
        <p:nvPicPr>
          <p:cNvPr id="4" name="Picture 3" descr="States-Contribute-Shares-map-crop.gif"/>
          <p:cNvPicPr>
            <a:picLocks noChangeAspect="1"/>
          </p:cNvPicPr>
          <p:nvPr/>
        </p:nvPicPr>
        <p:blipFill>
          <a:blip r:embed="rId3"/>
          <a:srcRect t="3210"/>
          <a:stretch>
            <a:fillRect/>
          </a:stretch>
        </p:blipFill>
        <p:spPr>
          <a:xfrm>
            <a:off x="0" y="903103"/>
            <a:ext cx="9144000" cy="572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772400" cy="4572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December presentation in Colorado Springs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Collaboration among UCCS, state colleges, southern Colorado community colleges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Joint presentation to CCHE, meetings in Pueblo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Southern Colorado Innovation Strategy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sz="4800" dirty="0" smtClean="0"/>
              <a:t>SCIS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sz="4800" dirty="0" smtClean="0"/>
              <a:t>Goals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5105400" cy="4114800"/>
          </a:xfrm>
        </p:spPr>
        <p:txBody>
          <a:bodyPr/>
          <a:lstStyle/>
          <a:p>
            <a:r>
              <a:rPr lang="en-US" sz="3200" dirty="0" smtClean="0"/>
              <a:t>Access</a:t>
            </a:r>
          </a:p>
          <a:p>
            <a:r>
              <a:rPr lang="en-US" sz="3200" dirty="0" smtClean="0"/>
              <a:t>Transfer</a:t>
            </a:r>
          </a:p>
          <a:p>
            <a:r>
              <a:rPr lang="en-US" sz="3200" dirty="0" smtClean="0"/>
              <a:t>Technology</a:t>
            </a:r>
          </a:p>
          <a:p>
            <a:r>
              <a:rPr lang="en-US" sz="3200" dirty="0" smtClean="0"/>
              <a:t>K-12 links</a:t>
            </a:r>
          </a:p>
          <a:p>
            <a:r>
              <a:rPr lang="en-US" sz="3200" dirty="0" smtClean="0"/>
              <a:t>Marketing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Southern Colorado </a:t>
            </a:r>
            <a:r>
              <a:rPr lang="en-US" dirty="0" err="1" smtClean="0"/>
              <a:t>Collaboratory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ollege-vs-Prison-Map-1.jpg"/>
          <p:cNvPicPr>
            <a:picLocks noChangeAspect="1"/>
          </p:cNvPicPr>
          <p:nvPr/>
        </p:nvPicPr>
        <p:blipFill>
          <a:blip r:embed="rId3"/>
          <a:srcRect t="12402" b="11163"/>
          <a:stretch>
            <a:fillRect/>
          </a:stretch>
        </p:blipFill>
        <p:spPr bwMode="auto">
          <a:xfrm>
            <a:off x="457200" y="1143000"/>
            <a:ext cx="8305800" cy="510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4-Point Star 15"/>
          <p:cNvSpPr>
            <a:spLocks noChangeArrowheads="1"/>
          </p:cNvSpPr>
          <p:nvPr/>
        </p:nvSpPr>
        <p:spPr bwMode="auto">
          <a:xfrm>
            <a:off x="5638800" y="35785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301" name="4-Point Star 17"/>
          <p:cNvSpPr>
            <a:spLocks noChangeArrowheads="1"/>
          </p:cNvSpPr>
          <p:nvPr/>
        </p:nvSpPr>
        <p:spPr bwMode="auto">
          <a:xfrm>
            <a:off x="5257800" y="37309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4-Point Star 18"/>
          <p:cNvSpPr>
            <a:spLocks noChangeArrowheads="1"/>
          </p:cNvSpPr>
          <p:nvPr/>
        </p:nvSpPr>
        <p:spPr bwMode="auto">
          <a:xfrm>
            <a:off x="4114800" y="51025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4-Point Star 20"/>
          <p:cNvSpPr>
            <a:spLocks noChangeArrowheads="1"/>
          </p:cNvSpPr>
          <p:nvPr/>
        </p:nvSpPr>
        <p:spPr bwMode="auto">
          <a:xfrm>
            <a:off x="2133600" y="52549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4-Point Star 21"/>
          <p:cNvSpPr>
            <a:spLocks noChangeArrowheads="1"/>
          </p:cNvSpPr>
          <p:nvPr/>
        </p:nvSpPr>
        <p:spPr bwMode="auto">
          <a:xfrm>
            <a:off x="2895600" y="38071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305" name="4-Point Star 22"/>
          <p:cNvSpPr>
            <a:spLocks noChangeArrowheads="1"/>
          </p:cNvSpPr>
          <p:nvPr/>
        </p:nvSpPr>
        <p:spPr bwMode="auto">
          <a:xfrm>
            <a:off x="5562600" y="44929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2314" name="Straight Connector 38"/>
          <p:cNvCxnSpPr>
            <a:cxnSpLocks noChangeShapeType="1"/>
          </p:cNvCxnSpPr>
          <p:nvPr/>
        </p:nvCxnSpPr>
        <p:spPr bwMode="auto">
          <a:xfrm>
            <a:off x="1219200" y="3578524"/>
            <a:ext cx="6781800" cy="1588"/>
          </a:xfrm>
          <a:prstGeom prst="line">
            <a:avLst/>
          </a:prstGeom>
          <a:noFill/>
          <a:ln w="508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9" name="4-Point Star 18"/>
          <p:cNvSpPr>
            <a:spLocks noChangeArrowheads="1"/>
          </p:cNvSpPr>
          <p:nvPr/>
        </p:nvSpPr>
        <p:spPr bwMode="auto">
          <a:xfrm>
            <a:off x="5181600" y="43405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4-Point Star 22"/>
          <p:cNvSpPr>
            <a:spLocks noChangeArrowheads="1"/>
          </p:cNvSpPr>
          <p:nvPr/>
        </p:nvSpPr>
        <p:spPr bwMode="auto">
          <a:xfrm>
            <a:off x="7543800" y="45691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4-Point Star 22"/>
          <p:cNvSpPr>
            <a:spLocks noChangeArrowheads="1"/>
          </p:cNvSpPr>
          <p:nvPr/>
        </p:nvSpPr>
        <p:spPr bwMode="auto">
          <a:xfrm>
            <a:off x="6248400" y="46453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4-Point Star 22"/>
          <p:cNvSpPr>
            <a:spLocks noChangeArrowheads="1"/>
          </p:cNvSpPr>
          <p:nvPr/>
        </p:nvSpPr>
        <p:spPr bwMode="auto">
          <a:xfrm>
            <a:off x="5334000" y="5483524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Southern Colorado </a:t>
            </a:r>
            <a:r>
              <a:rPr lang="en-US" dirty="0" err="1" smtClean="0"/>
              <a:t>Collaboratory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533400"/>
          </a:xfrm>
        </p:spPr>
        <p:txBody>
          <a:bodyPr/>
          <a:lstStyle/>
          <a:p>
            <a:r>
              <a:rPr lang="en-US" sz="4800" dirty="0" smtClean="0"/>
              <a:t>Awards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Greg </a:t>
            </a:r>
            <a:r>
              <a:rPr lang="en-US" sz="3200" dirty="0" err="1" smtClean="0"/>
              <a:t>Plett</a:t>
            </a:r>
            <a:r>
              <a:rPr lang="en-US" sz="3200" dirty="0" smtClean="0"/>
              <a:t>, Engineering, $750,000           UM/GM Advanced Battery Coalition (funded)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Research Experiences for Undergraduates site for artificial intelligence (recommended)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Nanoparticle</a:t>
            </a:r>
            <a:r>
              <a:rPr lang="en-US" sz="3200" dirty="0" smtClean="0"/>
              <a:t> research (recommended)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sz="4800" dirty="0" smtClean="0"/>
              <a:t>State of Colorado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Southern Colorado broadband expansion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Southern Colorado college access funding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Smart grid technology (cyber security)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Engineering wing renovation/energy improvements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1180"/>
            <a:ext cx="9144000" cy="461665"/>
          </a:xfrm>
          <a:prstGeom prst="rect">
            <a:avLst/>
          </a:prstGeom>
          <a:ln>
            <a:solidFill>
              <a:schemeClr val="accent4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CS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UCCS_powerpoint_template</Template>
  <TotalTime>586</TotalTime>
  <Words>375</Words>
  <Application>Microsoft Office PowerPoint</Application>
  <PresentationFormat>On-screen Show (4:3)</PresentationFormat>
  <Paragraphs>115</Paragraphs>
  <Slides>18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UCCS_powerpoint_template</vt:lpstr>
      <vt:lpstr>UCCS Moving Forward</vt:lpstr>
      <vt:lpstr>Topics</vt:lpstr>
      <vt:lpstr>Slide 3</vt:lpstr>
      <vt:lpstr>Slide 4</vt:lpstr>
      <vt:lpstr>SCIS</vt:lpstr>
      <vt:lpstr>Goals</vt:lpstr>
      <vt:lpstr>Slide 7</vt:lpstr>
      <vt:lpstr>Awards</vt:lpstr>
      <vt:lpstr>State of Colorado</vt:lpstr>
      <vt:lpstr>National Institutes of Health</vt:lpstr>
      <vt:lpstr>National Science Foundation</vt:lpstr>
      <vt:lpstr>Slide 12</vt:lpstr>
      <vt:lpstr>Slide 13</vt:lpstr>
      <vt:lpstr>Leadership</vt:lpstr>
      <vt:lpstr>Slide 15</vt:lpstr>
      <vt:lpstr>Slide 16</vt:lpstr>
      <vt:lpstr>Slide 17</vt:lpstr>
      <vt:lpstr>Slide 18</vt:lpstr>
    </vt:vector>
  </TitlesOfParts>
  <Company>University of Colorado at Colorado Springs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for title</dc:title>
  <dc:creator>thutton</dc:creator>
  <cp:lastModifiedBy>Jeff Foster</cp:lastModifiedBy>
  <cp:revision>73</cp:revision>
  <cp:lastPrinted>2008-11-13T17:55:13Z</cp:lastPrinted>
  <dcterms:created xsi:type="dcterms:W3CDTF">2009-06-22T22:04:12Z</dcterms:created>
  <dcterms:modified xsi:type="dcterms:W3CDTF">2009-06-22T22:13:35Z</dcterms:modified>
</cp:coreProperties>
</file>