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heme/themeOverride2.xml" ContentType="application/vnd.openxmlformats-officedocument.themeOverr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theme/themeOverride1.xml" ContentType="application/vnd.openxmlformats-officedocument.themeOverr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r:id="rId1"/>
  </p:sldMasterIdLst>
  <p:notesMasterIdLst>
    <p:notesMasterId r:id="rId19"/>
  </p:notesMasterIdLst>
  <p:handoutMasterIdLst>
    <p:handoutMasterId r:id="rId20"/>
  </p:handoutMasterIdLst>
  <p:sldIdLst>
    <p:sldId id="261" r:id="rId2"/>
    <p:sldId id="262" r:id="rId3"/>
    <p:sldId id="263" r:id="rId4"/>
    <p:sldId id="264" r:id="rId5"/>
    <p:sldId id="265" r:id="rId6"/>
    <p:sldId id="272" r:id="rId7"/>
    <p:sldId id="257" r:id="rId8"/>
    <p:sldId id="273" r:id="rId9"/>
    <p:sldId id="267" r:id="rId10"/>
    <p:sldId id="274" r:id="rId11"/>
    <p:sldId id="275" r:id="rId12"/>
    <p:sldId id="276" r:id="rId13"/>
    <p:sldId id="268" r:id="rId14"/>
    <p:sldId id="269" r:id="rId15"/>
    <p:sldId id="270" r:id="rId16"/>
    <p:sldId id="271" r:id="rId17"/>
    <p:sldId id="258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notesView">
  <p:normalViewPr showOutlineIcons="0" snapVertSplitter="1" vertBarState="minimized" horzBarState="maximized">
    <p:restoredLeft sz="32787"/>
    <p:restoredTop sz="90898" autoAdjust="0"/>
  </p:normalViewPr>
  <p:slideViewPr>
    <p:cSldViewPr>
      <p:cViewPr>
        <p:scale>
          <a:sx n="100" d="100"/>
          <a:sy n="100" d="100"/>
        </p:scale>
        <p:origin x="-3456" y="-1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-4000" y="-11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20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Office%20PowerPoin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hutton\Desktop\May%20Budget%20forums\Chart%20in%20Microsoft%20Office%20PowerPoin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hutton\AppData\Local\Microsoft\Windows\Temporary%20Internet%20Files\Content.Outlook\TX819OTL\Toms%20ciphering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utton\AppData\Local\Microsoft\Windows\Temporary%20Internet%20Files\Content.Outlook\TX819OTL\Toms%20cipherin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'[Chart in Microsoft Office PowerPoint]Sheet1'!$B$2</c:f>
              <c:strCache>
                <c:ptCount val="1"/>
                <c:pt idx="0">
                  <c:v>State Support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dLbl>
              <c:idx val="0"/>
              <c:layout>
                <c:manualLayout>
                  <c:x val="-0.0453878875585461"/>
                  <c:y val="-0.0312800836336136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-0.00314465447737514"/>
                  <c:y val="-0.00847457627118647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'[Chart in Microsoft Office PowerPoint]Sheet1'!$A$3:$A$12</c:f>
              <c:strCache>
                <c:ptCount val="10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</c:strCache>
            </c:strRef>
          </c:cat>
          <c:val>
            <c:numRef>
              <c:f>'[Chart in Microsoft Office PowerPoint]Sheet1'!$B$3:$B$12</c:f>
              <c:numCache>
                <c:formatCode>General</c:formatCode>
                <c:ptCount val="10"/>
                <c:pt idx="0">
                  <c:v>19.6</c:v>
                </c:pt>
                <c:pt idx="1">
                  <c:v>21.1</c:v>
                </c:pt>
                <c:pt idx="2">
                  <c:v>22.3</c:v>
                </c:pt>
                <c:pt idx="3">
                  <c:v>23.7</c:v>
                </c:pt>
                <c:pt idx="4">
                  <c:v>16.2</c:v>
                </c:pt>
                <c:pt idx="5">
                  <c:v>16.3</c:v>
                </c:pt>
                <c:pt idx="6">
                  <c:v>15.6</c:v>
                </c:pt>
                <c:pt idx="7">
                  <c:v>18.7</c:v>
                </c:pt>
                <c:pt idx="8">
                  <c:v>21.7</c:v>
                </c:pt>
                <c:pt idx="9">
                  <c:v>22.9</c:v>
                </c:pt>
              </c:numCache>
            </c:numRef>
          </c:val>
        </c:ser>
        <c:ser>
          <c:idx val="1"/>
          <c:order val="1"/>
          <c:tx>
            <c:strRef>
              <c:f>'[Chart in Microsoft Office PowerPoint]Sheet1'!$C$2</c:f>
              <c:strCache>
                <c:ptCount val="1"/>
                <c:pt idx="0">
                  <c:v>Tuition, Fees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dLbl>
              <c:idx val="0"/>
              <c:layout>
                <c:manualLayout>
                  <c:x val="-0.00733756838230679"/>
                  <c:y val="0.0231500511588594"/>
                </c:manualLayout>
              </c:layout>
              <c:dLblPos val="ctr"/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0.0388888888888889"/>
                  <c:y val="-0.0243902360955649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Val val="1"/>
          </c:dLbls>
          <c:cat>
            <c:strRef>
              <c:f>'[Chart in Microsoft Office PowerPoint]Sheet1'!$A$3:$A$12</c:f>
              <c:strCache>
                <c:ptCount val="10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</c:strCache>
            </c:strRef>
          </c:cat>
          <c:val>
            <c:numRef>
              <c:f>'[Chart in Microsoft Office PowerPoint]Sheet1'!$C$3:$C$12</c:f>
              <c:numCache>
                <c:formatCode>General</c:formatCode>
                <c:ptCount val="10"/>
                <c:pt idx="0">
                  <c:v>18.1</c:v>
                </c:pt>
                <c:pt idx="1">
                  <c:v>19.6</c:v>
                </c:pt>
                <c:pt idx="2">
                  <c:v>21.4</c:v>
                </c:pt>
                <c:pt idx="3">
                  <c:v>25.4</c:v>
                </c:pt>
                <c:pt idx="4">
                  <c:v>32.3</c:v>
                </c:pt>
                <c:pt idx="5">
                  <c:v>34.5</c:v>
                </c:pt>
                <c:pt idx="6">
                  <c:v>39.4</c:v>
                </c:pt>
                <c:pt idx="7">
                  <c:v>42.0</c:v>
                </c:pt>
                <c:pt idx="8">
                  <c:v>44.7</c:v>
                </c:pt>
                <c:pt idx="9">
                  <c:v>52.1</c:v>
                </c:pt>
              </c:numCache>
            </c:numRef>
          </c:val>
        </c:ser>
        <c:ser>
          <c:idx val="2"/>
          <c:order val="2"/>
          <c:tx>
            <c:strRef>
              <c:f>'[Chart in Microsoft Office PowerPoint]Sheet1'!$D$2</c:f>
              <c:strCache>
                <c:ptCount val="1"/>
                <c:pt idx="0">
                  <c:v>Auxiliary</c:v>
                </c:pt>
              </c:strCache>
            </c:strRef>
          </c:tx>
          <c:spPr>
            <a:ln w="63500"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463312839017586"/>
                  <c:y val="0.0197740112994351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'[Chart in Microsoft Office PowerPoint]Sheet1'!$A$3:$A$12</c:f>
              <c:strCache>
                <c:ptCount val="10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</c:strCache>
            </c:strRef>
          </c:cat>
          <c:val>
            <c:numRef>
              <c:f>'[Chart in Microsoft Office PowerPoint]Sheet1'!$D$3:$D$12</c:f>
              <c:numCache>
                <c:formatCode>General</c:formatCode>
                <c:ptCount val="10"/>
                <c:pt idx="0">
                  <c:v>11.1</c:v>
                </c:pt>
                <c:pt idx="1">
                  <c:v>12.8</c:v>
                </c:pt>
                <c:pt idx="2">
                  <c:v>13.9</c:v>
                </c:pt>
                <c:pt idx="3">
                  <c:v>15.7</c:v>
                </c:pt>
                <c:pt idx="4">
                  <c:v>17.0</c:v>
                </c:pt>
                <c:pt idx="5">
                  <c:v>22.0</c:v>
                </c:pt>
                <c:pt idx="6">
                  <c:v>23.3</c:v>
                </c:pt>
                <c:pt idx="7">
                  <c:v>28.6</c:v>
                </c:pt>
                <c:pt idx="8">
                  <c:v>28.7</c:v>
                </c:pt>
                <c:pt idx="9">
                  <c:v>30.7</c:v>
                </c:pt>
              </c:numCache>
            </c:numRef>
          </c:val>
        </c:ser>
        <c:ser>
          <c:idx val="3"/>
          <c:order val="3"/>
          <c:tx>
            <c:strRef>
              <c:f>'[Chart in Microsoft Office PowerPoint]Sheet1'!$E$2</c:f>
              <c:strCache>
                <c:ptCount val="1"/>
                <c:pt idx="0">
                  <c:v>Restricted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dLbl>
              <c:idx val="0"/>
              <c:layout>
                <c:manualLayout>
                  <c:x val="-0.0268867957815575"/>
                  <c:y val="0.0256303661194894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0.00581761078314402"/>
                  <c:y val="0.0086812135771164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'[Chart in Microsoft Office PowerPoint]Sheet1'!$A$3:$A$12</c:f>
              <c:strCache>
                <c:ptCount val="10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</c:strCache>
            </c:strRef>
          </c:cat>
          <c:val>
            <c:numRef>
              <c:f>'[Chart in Microsoft Office PowerPoint]Sheet1'!$E$3:$E$12</c:f>
              <c:numCache>
                <c:formatCode>General</c:formatCode>
                <c:ptCount val="10"/>
                <c:pt idx="0">
                  <c:v>7.7</c:v>
                </c:pt>
                <c:pt idx="1">
                  <c:v>8.5</c:v>
                </c:pt>
                <c:pt idx="2">
                  <c:v>8.9</c:v>
                </c:pt>
                <c:pt idx="3">
                  <c:v>11.2</c:v>
                </c:pt>
                <c:pt idx="4">
                  <c:v>12.0</c:v>
                </c:pt>
                <c:pt idx="5">
                  <c:v>15.2</c:v>
                </c:pt>
                <c:pt idx="6">
                  <c:v>14.6</c:v>
                </c:pt>
                <c:pt idx="7">
                  <c:v>18.1</c:v>
                </c:pt>
                <c:pt idx="8">
                  <c:v>19.9</c:v>
                </c:pt>
                <c:pt idx="9">
                  <c:v>21.0</c:v>
                </c:pt>
              </c:numCache>
            </c:numRef>
          </c:val>
        </c:ser>
        <c:marker val="1"/>
        <c:axId val="547359608"/>
        <c:axId val="547357064"/>
      </c:lineChart>
      <c:catAx>
        <c:axId val="547359608"/>
        <c:scaling>
          <c:orientation val="minMax"/>
        </c:scaling>
        <c:axPos val="b"/>
        <c:tickLblPos val="nextTo"/>
        <c:crossAx val="547357064"/>
        <c:crosses val="autoZero"/>
        <c:auto val="1"/>
        <c:lblAlgn val="ctr"/>
        <c:lblOffset val="100"/>
      </c:catAx>
      <c:valAx>
        <c:axId val="547357064"/>
        <c:scaling>
          <c:orientation val="minMax"/>
          <c:min val="5.0"/>
        </c:scaling>
        <c:axPos val="l"/>
        <c:majorGridlines>
          <c:spPr>
            <a:ln w="0">
              <a:solidFill>
                <a:schemeClr val="bg1"/>
              </a:solidFill>
            </a:ln>
          </c:spPr>
        </c:majorGridlines>
        <c:numFmt formatCode="&quot;$&quot;#,##0.00" sourceLinked="0"/>
        <c:tickLblPos val="nextTo"/>
        <c:crossAx val="5473596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1"/>
          <c:order val="0"/>
          <c:tx>
            <c:strRef>
              <c:f>Sheet1!$C$2</c:f>
              <c:strCache>
                <c:ptCount val="1"/>
                <c:pt idx="0">
                  <c:v>Tuition, Fees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dLbl>
              <c:idx val="0"/>
              <c:layout>
                <c:manualLayout>
                  <c:x val="-0.0101495318682531"/>
                  <c:y val="0.020325177435725"/>
                </c:manualLayout>
              </c:layout>
              <c:dLblPos val="ctr"/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0.0388888888888889"/>
                  <c:y val="-0.0243902360955649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Val val="1"/>
          </c:dLbls>
          <c:cat>
            <c:strRef>
              <c:f>Sheet1!$A$3:$A$12</c:f>
              <c:strCache>
                <c:ptCount val="10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18.1</c:v>
                </c:pt>
                <c:pt idx="1">
                  <c:v>19.6</c:v>
                </c:pt>
                <c:pt idx="2">
                  <c:v>21.4</c:v>
                </c:pt>
                <c:pt idx="3">
                  <c:v>25.4</c:v>
                </c:pt>
                <c:pt idx="4">
                  <c:v>32.3</c:v>
                </c:pt>
                <c:pt idx="5">
                  <c:v>34.5</c:v>
                </c:pt>
                <c:pt idx="6">
                  <c:v>39.4</c:v>
                </c:pt>
                <c:pt idx="7">
                  <c:v>42.0</c:v>
                </c:pt>
                <c:pt idx="8">
                  <c:v>44.7</c:v>
                </c:pt>
                <c:pt idx="9">
                  <c:v>52.1</c:v>
                </c:pt>
              </c:numCache>
            </c:numRef>
          </c:val>
        </c:ser>
        <c:ser>
          <c:idx val="2"/>
          <c:order val="1"/>
          <c:tx>
            <c:strRef>
              <c:f>Sheet1!$D$2</c:f>
              <c:strCache>
                <c:ptCount val="1"/>
                <c:pt idx="0">
                  <c:v>Auxiliary</c:v>
                </c:pt>
              </c:strCache>
            </c:strRef>
          </c:tx>
          <c:spPr>
            <a:ln w="63500"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569444095679903"/>
                  <c:y val="0.0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Sheet1!$A$3:$A$12</c:f>
              <c:strCache>
                <c:ptCount val="10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</c:strCache>
            </c:strRef>
          </c:cat>
          <c:val>
            <c:numRef>
              <c:f>Sheet1!$D$3:$D$12</c:f>
              <c:numCache>
                <c:formatCode>General</c:formatCode>
                <c:ptCount val="10"/>
                <c:pt idx="0">
                  <c:v>11.1</c:v>
                </c:pt>
                <c:pt idx="1">
                  <c:v>12.8</c:v>
                </c:pt>
                <c:pt idx="2">
                  <c:v>13.9</c:v>
                </c:pt>
                <c:pt idx="3">
                  <c:v>15.7</c:v>
                </c:pt>
                <c:pt idx="4">
                  <c:v>17.0</c:v>
                </c:pt>
                <c:pt idx="5">
                  <c:v>22.0</c:v>
                </c:pt>
                <c:pt idx="6">
                  <c:v>23.3</c:v>
                </c:pt>
                <c:pt idx="7">
                  <c:v>28.6</c:v>
                </c:pt>
                <c:pt idx="8">
                  <c:v>28.7</c:v>
                </c:pt>
                <c:pt idx="9">
                  <c:v>30.7</c:v>
                </c:pt>
              </c:numCache>
            </c:numRef>
          </c:val>
        </c:ser>
        <c:ser>
          <c:idx val="0"/>
          <c:order val="2"/>
          <c:tx>
            <c:strRef>
              <c:f>Sheet1!$B$2</c:f>
              <c:strCache>
                <c:ptCount val="1"/>
                <c:pt idx="0">
                  <c:v>State Support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dLbl>
              <c:idx val="0"/>
              <c:layout>
                <c:manualLayout>
                  <c:x val="-0.0466881242035287"/>
                  <c:y val="-0.0284552087174417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Sheet1!$A$3:$A$12</c:f>
              <c:strCache>
                <c:ptCount val="10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</c:strCache>
            </c:str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19.6</c:v>
                </c:pt>
                <c:pt idx="1">
                  <c:v>21.1</c:v>
                </c:pt>
                <c:pt idx="2">
                  <c:v>22.3</c:v>
                </c:pt>
                <c:pt idx="3">
                  <c:v>23.7</c:v>
                </c:pt>
                <c:pt idx="4">
                  <c:v>16.2</c:v>
                </c:pt>
                <c:pt idx="5">
                  <c:v>16.3</c:v>
                </c:pt>
                <c:pt idx="6">
                  <c:v>15.6</c:v>
                </c:pt>
                <c:pt idx="7">
                  <c:v>18.7</c:v>
                </c:pt>
                <c:pt idx="8">
                  <c:v>21.7</c:v>
                </c:pt>
                <c:pt idx="9">
                  <c:v>22.9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Restricted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dLbl>
              <c:idx val="0"/>
              <c:layout>
                <c:manualLayout>
                  <c:x val="-0.0375000047319812"/>
                  <c:y val="0.0183732951543704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-0.00833333333333334"/>
                  <c:y val="0.0284552754448258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Sheet1!$A$3:$A$12</c:f>
              <c:strCache>
                <c:ptCount val="10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</c:strCache>
            </c:strRef>
          </c:cat>
          <c:val>
            <c:numRef>
              <c:f>Sheet1!$E$3:$E$12</c:f>
              <c:numCache>
                <c:formatCode>General</c:formatCode>
                <c:ptCount val="10"/>
                <c:pt idx="0">
                  <c:v>7.7</c:v>
                </c:pt>
                <c:pt idx="1">
                  <c:v>8.5</c:v>
                </c:pt>
                <c:pt idx="2">
                  <c:v>8.9</c:v>
                </c:pt>
                <c:pt idx="3">
                  <c:v>11.2</c:v>
                </c:pt>
                <c:pt idx="4">
                  <c:v>12.0</c:v>
                </c:pt>
                <c:pt idx="5">
                  <c:v>15.2</c:v>
                </c:pt>
                <c:pt idx="6">
                  <c:v>14.6</c:v>
                </c:pt>
                <c:pt idx="7">
                  <c:v>18.1</c:v>
                </c:pt>
                <c:pt idx="8">
                  <c:v>19.9</c:v>
                </c:pt>
                <c:pt idx="9">
                  <c:v>21.0</c:v>
                </c:pt>
              </c:numCache>
            </c:numRef>
          </c:val>
        </c:ser>
        <c:marker val="1"/>
        <c:axId val="547501928"/>
        <c:axId val="547497496"/>
      </c:lineChart>
      <c:catAx>
        <c:axId val="547501928"/>
        <c:scaling>
          <c:orientation val="minMax"/>
        </c:scaling>
        <c:axPos val="b"/>
        <c:tickLblPos val="nextTo"/>
        <c:crossAx val="547497496"/>
        <c:crosses val="autoZero"/>
        <c:auto val="1"/>
        <c:lblAlgn val="ctr"/>
        <c:lblOffset val="100"/>
      </c:catAx>
      <c:valAx>
        <c:axId val="547497496"/>
        <c:scaling>
          <c:orientation val="minMax"/>
          <c:min val="5.0"/>
        </c:scaling>
        <c:axPos val="l"/>
        <c:majorGridlines>
          <c:spPr>
            <a:ln w="0">
              <a:solidFill>
                <a:schemeClr val="bg1"/>
              </a:solidFill>
            </a:ln>
          </c:spPr>
        </c:majorGridlines>
        <c:numFmt formatCode="&quot;$&quot;#,##0.00" sourceLinked="0"/>
        <c:tickLblPos val="nextTo"/>
        <c:crossAx val="547501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104084027873"/>
          <c:y val="0.57350230990929"/>
          <c:w val="0.153293351667342"/>
          <c:h val="0.394898234196501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>
        <c:manualLayout>
          <c:xMode val="edge"/>
          <c:yMode val="edge"/>
          <c:x val="0.315384615384618"/>
          <c:y val="0.0151515151515152"/>
        </c:manualLayout>
      </c:layout>
    </c:title>
    <c:plotArea>
      <c:layout>
        <c:manualLayout>
          <c:layoutTarget val="inner"/>
          <c:xMode val="edge"/>
          <c:yMode val="edge"/>
          <c:x val="0.0608761356753484"/>
          <c:y val="0.015211564463533"/>
          <c:w val="0.647232283464568"/>
          <c:h val="0.914634004082823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State Support</c:v>
                </c:pt>
              </c:strCache>
            </c:strRef>
          </c:tx>
          <c:spPr>
            <a:ln w="193675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22.9</c:v>
                </c:pt>
                <c:pt idx="1">
                  <c:v>22.9</c:v>
                </c:pt>
                <c:pt idx="2">
                  <c:v>22.9</c:v>
                </c:pt>
                <c:pt idx="3">
                  <c:v>18.0</c:v>
                </c:pt>
                <c:pt idx="4">
                  <c:v>18.0</c:v>
                </c:pt>
                <c:pt idx="5">
                  <c:v>18.0</c:v>
                </c:pt>
              </c:numCache>
            </c:numRef>
          </c:val>
        </c:ser>
        <c:marker val="1"/>
        <c:axId val="547794728"/>
        <c:axId val="547797816"/>
      </c:lineChart>
      <c:catAx>
        <c:axId val="547794728"/>
        <c:scaling>
          <c:orientation val="minMax"/>
        </c:scaling>
        <c:axPos val="b"/>
        <c:tickLblPos val="nextTo"/>
        <c:crossAx val="547797816"/>
        <c:crosses val="autoZero"/>
        <c:auto val="1"/>
        <c:lblAlgn val="ctr"/>
        <c:lblOffset val="100"/>
      </c:catAx>
      <c:valAx>
        <c:axId val="547797816"/>
        <c:scaling>
          <c:orientation val="minMax"/>
          <c:min val="15.0"/>
        </c:scaling>
        <c:axPos val="l"/>
        <c:majorGridlines/>
        <c:numFmt formatCode="&quot;$&quot;#,##0.00" sourceLinked="0"/>
        <c:tickLblPos val="nextTo"/>
        <c:crossAx val="54779472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210" baseline="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0976065179352581"/>
          <c:y val="0.0555555555555555"/>
          <c:w val="0.576060148731408"/>
          <c:h val="0.698639909594635"/>
        </c:manualLayout>
      </c:layout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Tuition and Fees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</c:strCache>
            </c:strRef>
          </c:cat>
          <c:val>
            <c:numRef>
              <c:f>Sheet1!$B$3:$G$3</c:f>
              <c:numCache>
                <c:formatCode>0.0</c:formatCode>
                <c:ptCount val="6"/>
                <c:pt idx="0" formatCode="General">
                  <c:v>52.1</c:v>
                </c:pt>
                <c:pt idx="1">
                  <c:v>54.70500000000001</c:v>
                </c:pt>
                <c:pt idx="2">
                  <c:v>57.44025000000001</c:v>
                </c:pt>
                <c:pt idx="3">
                  <c:v>60.3122625</c:v>
                </c:pt>
                <c:pt idx="4">
                  <c:v>63.327875625</c:v>
                </c:pt>
                <c:pt idx="5">
                  <c:v>66.49426940625014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Auxiliary</c:v>
                </c:pt>
              </c:strCache>
            </c:strRef>
          </c:tx>
          <c:spPr>
            <a:ln w="635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</c:strCache>
            </c:strRef>
          </c:cat>
          <c:val>
            <c:numRef>
              <c:f>Sheet1!$B$4:$G$4</c:f>
              <c:numCache>
                <c:formatCode>0.0</c:formatCode>
                <c:ptCount val="6"/>
                <c:pt idx="0" formatCode="General">
                  <c:v>30.7</c:v>
                </c:pt>
                <c:pt idx="1">
                  <c:v>32.23500000000003</c:v>
                </c:pt>
                <c:pt idx="2">
                  <c:v>33.84675</c:v>
                </c:pt>
                <c:pt idx="3">
                  <c:v>35.53908749999999</c:v>
                </c:pt>
                <c:pt idx="4">
                  <c:v>37.31604187499997</c:v>
                </c:pt>
                <c:pt idx="5">
                  <c:v>39.18184396874999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Restricted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</c:strCache>
            </c:strRef>
          </c:cat>
          <c:val>
            <c:numRef>
              <c:f>Sheet1!$B$5:$G$5</c:f>
              <c:numCache>
                <c:formatCode>0.0</c:formatCode>
                <c:ptCount val="6"/>
                <c:pt idx="0" formatCode="General">
                  <c:v>21.0</c:v>
                </c:pt>
                <c:pt idx="1">
                  <c:v>22.05</c:v>
                </c:pt>
                <c:pt idx="2">
                  <c:v>23.1525</c:v>
                </c:pt>
                <c:pt idx="3">
                  <c:v>24.31012500000002</c:v>
                </c:pt>
                <c:pt idx="4">
                  <c:v>25.52563124999998</c:v>
                </c:pt>
                <c:pt idx="5">
                  <c:v>26.80191281250001</c:v>
                </c:pt>
              </c:numCache>
            </c:numRef>
          </c:val>
        </c:ser>
        <c:ser>
          <c:idx val="0"/>
          <c:order val="3"/>
          <c:tx>
            <c:strRef>
              <c:f>Sheet1!$A$2</c:f>
              <c:strCache>
                <c:ptCount val="1"/>
                <c:pt idx="0">
                  <c:v>State Support</c:v>
                </c:pt>
              </c:strCache>
            </c:strRef>
          </c:tx>
          <c:spPr>
            <a:ln w="63500">
              <a:solidFill>
                <a:schemeClr val="bg2"/>
              </a:solidFill>
            </a:ln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22.9</c:v>
                </c:pt>
                <c:pt idx="1">
                  <c:v>22.9</c:v>
                </c:pt>
                <c:pt idx="2">
                  <c:v>22.9</c:v>
                </c:pt>
                <c:pt idx="3">
                  <c:v>18.0</c:v>
                </c:pt>
                <c:pt idx="4">
                  <c:v>18.0</c:v>
                </c:pt>
                <c:pt idx="5">
                  <c:v>18.0</c:v>
                </c:pt>
              </c:numCache>
            </c:numRef>
          </c:val>
        </c:ser>
        <c:marker val="1"/>
        <c:axId val="547853288"/>
        <c:axId val="547856456"/>
      </c:lineChart>
      <c:catAx>
        <c:axId val="547853288"/>
        <c:scaling>
          <c:orientation val="minMax"/>
        </c:scaling>
        <c:axPos val="b"/>
        <c:tickLblPos val="nextTo"/>
        <c:crossAx val="547856456"/>
        <c:crosses val="autoZero"/>
        <c:auto val="1"/>
        <c:lblAlgn val="ctr"/>
        <c:lblOffset val="100"/>
      </c:catAx>
      <c:valAx>
        <c:axId val="547856456"/>
        <c:scaling>
          <c:orientation val="minMax"/>
          <c:min val="5.0"/>
        </c:scaling>
        <c:axPos val="l"/>
        <c:majorGridlines/>
        <c:numFmt formatCode="&quot;$&quot;#,##0.00" sourceLinked="0"/>
        <c:tickLblPos val="nextTo"/>
        <c:crossAx val="547853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951951951952"/>
          <c:y val="0.375348992392901"/>
          <c:w val="0.156876876876877"/>
          <c:h val="0.192804840072957"/>
        </c:manualLayout>
      </c:layout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0.33846</cdr:x>
      <cdr:y>0.12121</cdr:y>
    </cdr:from>
    <cdr:to>
      <cdr:x>0.59231</cdr:x>
      <cdr:y>0.62121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52800" y="609600"/>
          <a:ext cx="2514600" cy="2514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0.33846</cdr:x>
      <cdr:y>0.13636</cdr:y>
    </cdr:from>
    <cdr:to>
      <cdr:x>0.53846</cdr:x>
      <cdr:y>0.60606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52800" y="685800"/>
          <a:ext cx="1981200" cy="2362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3A7A4-CC5E-4410-9D1B-0DA5752EC552}" type="datetimeFigureOut">
              <a:rPr lang="en-US" smtClean="0"/>
              <a:pPr/>
              <a:t>5/19/09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FCAC9-D8B1-4560-A049-1113B0D4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95C6D6-A796-4523-A27F-05B7C32EF6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1B9A7-9B18-4FBB-A312-48D6CABCB4EF}" type="slidenum">
              <a:rPr lang="en-US"/>
              <a:pPr/>
              <a:t>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6800" y="685800"/>
            <a:ext cx="4648200" cy="34861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B96A1-A8F2-419D-9B1A-9F3E2BF19070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F83BA-271D-4863-B007-F3A51B9392C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48EAB-389A-41A1-BB26-F9EE41A663A0}" type="slidenum">
              <a:rPr lang="en-US"/>
              <a:pPr/>
              <a:t>7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C6D6-A796-4523-A27F-05B7C32EF6C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06A5B-0E4C-4B30-BF1F-D4A1022EF1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908BD-1FCC-4499-AB80-42431C823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3551B-5C3C-41E2-B2F9-6CBBFE94E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9559C34-FAE7-4544-8225-7F70A76AC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00C47-F455-425F-8706-380C62FBDF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8A303-01A6-42E5-B6D0-F4052A8A2A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B66B6-8694-45A0-8B6D-DDC96C8D68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51E9C-2C46-45A8-B165-60326832B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FB8F8-A7CF-4E61-9F2D-0DD4D7529A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D94D3-0650-4559-9A98-DAFFC39A72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9D94C-03F9-4C18-BCD8-735775726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AA042-55E3-4AA9-8822-693DB4F3E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95973E-8332-4D8B-99A4-AFF5B3B303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732838" y="55419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9150350" y="2190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9763125" y="17367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9547225" y="1203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ヒラギノ角ゴ Pro W3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ヒラギノ角ゴ Pro W3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ヒラギノ角ゴ Pro W3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ヒラギノ角ゴ Pro W3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ts val="600"/>
        </a:spcBef>
        <a:spcAft>
          <a:spcPts val="60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ts val="600"/>
        </a:spcBef>
        <a:spcAft>
          <a:spcPts val="60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ts val="600"/>
        </a:spcBef>
        <a:spcAft>
          <a:spcPts val="60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ts val="600"/>
        </a:spcBef>
        <a:spcAft>
          <a:spcPts val="60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cid:image002.png@01C9C280.669E90C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May Budget 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81400"/>
            <a:ext cx="9144000" cy="609600"/>
          </a:xfrm>
          <a:noFill/>
          <a:ln/>
        </p:spPr>
        <p:txBody>
          <a:bodyPr/>
          <a:lstStyle/>
          <a:p>
            <a:r>
              <a:rPr lang="en-US" sz="2900" b="1" dirty="0" smtClean="0"/>
              <a:t>Chancellor Pam Shockley-Zalabak</a:t>
            </a:r>
            <a:endParaRPr lang="en-US" sz="2900" b="1" dirty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202113" y="26749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5789613" y="34369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67595" name="Picture 11" descr="UCCS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5181600"/>
            <a:ext cx="2514600" cy="7318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4419600"/>
            <a:ext cx="9144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May 5, </a:t>
            </a:r>
            <a:r>
              <a:rPr lang="en-US" dirty="0" smtClean="0"/>
              <a:t>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/>
          <a:lstStyle/>
          <a:p>
            <a:r>
              <a:rPr lang="en-US" dirty="0" smtClean="0"/>
              <a:t>Plan FY 2009-10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67805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Current State Appropriated Funds		$22,941,600</a:t>
            </a:r>
          </a:p>
          <a:p>
            <a:r>
              <a:rPr lang="en-US" sz="2800" dirty="0" smtClean="0"/>
              <a:t>		</a:t>
            </a:r>
            <a:r>
              <a:rPr lang="en-US" sz="2800" dirty="0" smtClean="0">
                <a:solidFill>
                  <a:srgbClr val="FF0000"/>
                </a:solidFill>
              </a:rPr>
              <a:t>Total Cuts 21.5%</a:t>
            </a:r>
            <a:r>
              <a:rPr lang="en-US" sz="2800" dirty="0" smtClean="0"/>
              <a:t>		            </a:t>
            </a:r>
            <a:r>
              <a:rPr lang="en-US" sz="2800" u="sng" dirty="0" smtClean="0">
                <a:solidFill>
                  <a:srgbClr val="FF0000"/>
                </a:solidFill>
              </a:rPr>
              <a:t>(4,932,495)</a:t>
            </a:r>
          </a:p>
          <a:p>
            <a:r>
              <a:rPr lang="en-US" sz="2800" dirty="0" smtClean="0"/>
              <a:t>Proposed State Funds 2009-10		$18,009,105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FY 2009-10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267200"/>
          </a:xfrm>
        </p:spPr>
        <p:txBody>
          <a:bodyPr/>
          <a:lstStyle/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Expenditure Reductions</a:t>
            </a:r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ICCA Reduction			      		$431,034</a:t>
            </a:r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Operating Increase not released                  	  145,674</a:t>
            </a:r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Reduce Campus benefit surplus                    	    50,000</a:t>
            </a:r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Increase GAR				                 50,000 </a:t>
            </a:r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Chancellor				                 50,000</a:t>
            </a:r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Salary Sweep (2 </a:t>
            </a:r>
            <a:r>
              <a:rPr lang="en-US" sz="2000" dirty="0" err="1" smtClean="0"/>
              <a:t>mos</a:t>
            </a:r>
            <a:r>
              <a:rPr lang="en-US" sz="2000" dirty="0" smtClean="0"/>
              <a:t>)		                            125,000</a:t>
            </a:r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IT						               100,000</a:t>
            </a:r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Student Success			               150,000</a:t>
            </a:r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Admin &amp; Finance			               150,000</a:t>
            </a:r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Advancement				                 40,000</a:t>
            </a:r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Academic Affairs                                              </a:t>
            </a:r>
            <a:r>
              <a:rPr lang="en-US" sz="2000" u="sng" dirty="0" smtClean="0"/>
              <a:t>       600,000</a:t>
            </a:r>
          </a:p>
          <a:p>
            <a:pPr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Subtotal Expenditure Reductions         $1,891,708</a:t>
            </a:r>
          </a:p>
          <a:p>
            <a:pPr fontAlgn="b">
              <a:buNone/>
            </a:pPr>
            <a:endParaRPr lang="en-US" sz="2400" dirty="0" smtClean="0"/>
          </a:p>
          <a:p>
            <a:pPr fontAlgn="b">
              <a:buNone/>
            </a:pPr>
            <a:r>
              <a:rPr lang="en-US" dirty="0" smtClean="0"/>
              <a:t> </a:t>
            </a:r>
          </a:p>
          <a:p>
            <a:pPr fontAlgn="b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FY 2009-10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Revenue Increase</a:t>
            </a:r>
          </a:p>
          <a:p>
            <a:pPr>
              <a:buNone/>
            </a:pPr>
            <a:r>
              <a:rPr lang="en-US" sz="2400" dirty="0" smtClean="0"/>
              <a:t>Tuition Increase (est. 2.6%)		$947,031</a:t>
            </a:r>
          </a:p>
          <a:p>
            <a:pPr>
              <a:buNone/>
            </a:pPr>
            <a:r>
              <a:rPr lang="en-US" sz="2400" dirty="0" smtClean="0"/>
              <a:t>Federal Stimulus Funds	                     2,093,756</a:t>
            </a:r>
          </a:p>
          <a:p>
            <a:pPr>
              <a:buNone/>
            </a:pPr>
            <a:r>
              <a:rPr lang="en-US" sz="2400" dirty="0" smtClean="0"/>
              <a:t>Expenditure Reductions		          </a:t>
            </a:r>
            <a:r>
              <a:rPr lang="en-US" sz="2400" u="sng" dirty="0" smtClean="0"/>
              <a:t>1,891,708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Total Planned Strategies	       $4,932,495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and Efficiency</a:t>
            </a:r>
            <a:endParaRPr lang="en-US" dirty="0"/>
          </a:p>
        </p:txBody>
      </p:sp>
      <p:pic>
        <p:nvPicPr>
          <p:cNvPr id="4" name="Chart 1" descr="cid:image002.png@01C9C280.669E90C0"/>
          <p:cNvPicPr>
            <a:picLocks noGrp="1"/>
          </p:cNvPicPr>
          <p:nvPr>
            <p:ph idx="1"/>
          </p:nvPr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371600" y="1752600"/>
            <a:ext cx="649547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Assigned Holidays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2009-10</a:t>
            </a:r>
          </a:p>
          <a:p>
            <a:pPr lvl="1"/>
            <a:r>
              <a:rPr lang="en-US" dirty="0" smtClean="0"/>
              <a:t>Veterans Day assigned to Dec. 24, 2009</a:t>
            </a:r>
          </a:p>
          <a:p>
            <a:pPr lvl="1"/>
            <a:r>
              <a:rPr lang="en-US" dirty="0" smtClean="0"/>
              <a:t>Presidents Day assigned to Dec. 31, 2009</a:t>
            </a:r>
          </a:p>
          <a:p>
            <a:r>
              <a:rPr lang="en-US" dirty="0" smtClean="0"/>
              <a:t>2010-11</a:t>
            </a:r>
          </a:p>
          <a:p>
            <a:pPr lvl="1"/>
            <a:r>
              <a:rPr lang="en-US" dirty="0" smtClean="0"/>
              <a:t>Veterans Day assigned to Dec. 27, 2010</a:t>
            </a:r>
          </a:p>
          <a:p>
            <a:pPr lvl="1"/>
            <a:r>
              <a:rPr lang="en-US" dirty="0" smtClean="0"/>
              <a:t>Presidents Day assigned to Jan. 3, 2011</a:t>
            </a:r>
          </a:p>
          <a:p>
            <a:pPr lvl="1">
              <a:buNone/>
            </a:pPr>
            <a:endParaRPr lang="en-US" i="1" dirty="0" smtClean="0"/>
          </a:p>
          <a:p>
            <a:pPr lvl="1">
              <a:buNone/>
            </a:pPr>
            <a:r>
              <a:rPr lang="en-US" i="1" dirty="0" smtClean="0"/>
              <a:t>Energy saved by closing buildings vs. spreading holidays throughout the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533400"/>
          </a:xfrm>
        </p:spPr>
        <p:txBody>
          <a:bodyPr/>
          <a:lstStyle/>
          <a:p>
            <a:r>
              <a:rPr lang="en-US" dirty="0" smtClean="0"/>
              <a:t>Enrollment and Revenue Enhancements</a:t>
            </a:r>
            <a:br>
              <a:rPr lang="en-US" dirty="0" smtClean="0"/>
            </a:br>
            <a:r>
              <a:rPr lang="en-US" sz="2800" i="1" dirty="0" smtClean="0"/>
              <a:t>Net increase of $4 million over 2 years</a:t>
            </a:r>
            <a:endParaRPr lang="en-US" sz="2800" i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85800" y="2057400"/>
          <a:ext cx="8458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Issues of Concern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114800"/>
          </a:xfrm>
        </p:spPr>
        <p:txBody>
          <a:bodyPr/>
          <a:lstStyle/>
          <a:p>
            <a:r>
              <a:rPr lang="en-US" sz="3600" dirty="0" smtClean="0"/>
              <a:t>Furloughs</a:t>
            </a:r>
          </a:p>
          <a:p>
            <a:pPr lvl="1"/>
            <a:r>
              <a:rPr lang="en-US" sz="3600" dirty="0" smtClean="0"/>
              <a:t> </a:t>
            </a:r>
            <a:r>
              <a:rPr lang="en-US" dirty="0" smtClean="0"/>
              <a:t>Do not appear to apply to higher education</a:t>
            </a:r>
          </a:p>
          <a:p>
            <a:r>
              <a:rPr lang="en-US" sz="3600" dirty="0" smtClean="0"/>
              <a:t>Layoffs</a:t>
            </a:r>
          </a:p>
          <a:p>
            <a:pPr lvl="1"/>
            <a:r>
              <a:rPr lang="en-US" sz="3600" dirty="0" smtClean="0"/>
              <a:t> </a:t>
            </a:r>
            <a:r>
              <a:rPr lang="en-US" dirty="0" smtClean="0"/>
              <a:t>Not planned at present</a:t>
            </a:r>
          </a:p>
          <a:p>
            <a:r>
              <a:rPr lang="en-US" sz="3600" dirty="0" smtClean="0"/>
              <a:t>Benefits </a:t>
            </a:r>
          </a:p>
          <a:p>
            <a:pPr lvl="1"/>
            <a:r>
              <a:rPr lang="en-US" dirty="0" smtClean="0"/>
              <a:t> 90% of market to be maintained</a:t>
            </a:r>
          </a:p>
          <a:p>
            <a:pPr lvl="1"/>
            <a:r>
              <a:rPr lang="en-US" dirty="0" smtClean="0"/>
              <a:t> Benefit holiday may be used to reduce rate increases, which are still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Forums in February</a:t>
            </a:r>
          </a:p>
          <a:p>
            <a:r>
              <a:rPr lang="en-US" sz="3200" dirty="0" smtClean="0"/>
              <a:t>Key Points</a:t>
            </a:r>
          </a:p>
          <a:p>
            <a:pPr lvl="1"/>
            <a:r>
              <a:rPr lang="en-US" dirty="0" smtClean="0"/>
              <a:t>Planning for budget began in summer 2008</a:t>
            </a:r>
          </a:p>
          <a:p>
            <a:pPr lvl="1"/>
            <a:r>
              <a:rPr lang="en-US" dirty="0" smtClean="0"/>
              <a:t>Steps underway for FY09-10</a:t>
            </a:r>
          </a:p>
          <a:p>
            <a:pPr lvl="1"/>
            <a:r>
              <a:rPr lang="en-US" dirty="0" smtClean="0"/>
              <a:t> Met obligation of $686,718 state support cuts without unit reductions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772400" cy="533400"/>
          </a:xfrm>
        </p:spPr>
        <p:txBody>
          <a:bodyPr/>
          <a:lstStyle/>
          <a:p>
            <a:r>
              <a:rPr lang="en-US" sz="2800" dirty="0" smtClean="0"/>
              <a:t>Current Funds Budget History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Review</a:t>
            </a:r>
            <a:endParaRPr lang="en-US" sz="40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762000" y="6172200"/>
          <a:ext cx="8077199" cy="7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04800" y="1676400"/>
          <a:ext cx="8839200" cy="5038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Update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114800"/>
          </a:xfrm>
        </p:spPr>
        <p:txBody>
          <a:bodyPr/>
          <a:lstStyle/>
          <a:p>
            <a:r>
              <a:rPr lang="en-US" sz="3200" dirty="0" smtClean="0"/>
              <a:t>State, regional, national economies deteriorating, unemployment rising</a:t>
            </a:r>
          </a:p>
          <a:p>
            <a:r>
              <a:rPr lang="en-US" sz="3200" dirty="0" smtClean="0"/>
              <a:t>Colorado General Fund was $300 million “short” for FY 2009-10</a:t>
            </a:r>
          </a:p>
          <a:p>
            <a:r>
              <a:rPr lang="en-US" sz="3200" dirty="0" smtClean="0"/>
              <a:t>Proposed Solutions</a:t>
            </a:r>
          </a:p>
          <a:p>
            <a:pPr lvl="1"/>
            <a:r>
              <a:rPr lang="en-US" dirty="0" smtClean="0"/>
              <a:t>Workers Compensation Authority (</a:t>
            </a:r>
            <a:r>
              <a:rPr lang="en-US" dirty="0" err="1" smtClean="0"/>
              <a:t>Pinnacol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     or</a:t>
            </a:r>
          </a:p>
          <a:p>
            <a:pPr lvl="1"/>
            <a:r>
              <a:rPr lang="en-US" dirty="0" smtClean="0"/>
              <a:t>$300 million reduction in state higher education funding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Decisions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114800"/>
          </a:xfrm>
        </p:spPr>
        <p:txBody>
          <a:bodyPr/>
          <a:lstStyle/>
          <a:p>
            <a:r>
              <a:rPr lang="en-US" sz="3200" dirty="0" smtClean="0"/>
              <a:t>Reduce state funding to CU by $49,995,467 ($150 million total to higher </a:t>
            </a:r>
            <a:r>
              <a:rPr lang="en-US" sz="3200" dirty="0" err="1" smtClean="0"/>
              <a:t>ed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UCCS share = $4,932,495 (est.)</a:t>
            </a:r>
          </a:p>
          <a:p>
            <a:r>
              <a:rPr lang="en-US" sz="3200" dirty="0" smtClean="0"/>
              <a:t>General Assembly distributes cuts relatively equitably</a:t>
            </a:r>
          </a:p>
          <a:p>
            <a:r>
              <a:rPr lang="en-US" sz="3200" dirty="0" smtClean="0"/>
              <a:t>Governor Ritter opts to use federal stimulus funds to backfill in FY09-10, FY10-11</a:t>
            </a:r>
          </a:p>
          <a:p>
            <a:r>
              <a:rPr lang="en-US" sz="3200" dirty="0" smtClean="0"/>
              <a:t>How this looks graphically…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143000"/>
            <a:ext cx="9448800" cy="5486399"/>
          </a:xfrm>
          <a:prstGeom prst="rect">
            <a:avLst/>
          </a:prstGeom>
          <a:ln w="0">
            <a:solidFill>
              <a:schemeClr val="tx1"/>
            </a:solidFill>
          </a:ln>
          <a:effectLst>
            <a:outerShdw sx="1000" sy="1000" algn="tl" rotWithShape="0">
              <a:srgbClr val="333333"/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457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Summary of State Funding – CU System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295400"/>
            <a:ext cx="518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UCCS State Funding: The Cliff Effect</a:t>
            </a:r>
            <a:endParaRPr lang="en-US" dirty="0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0702925" y="16478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447800"/>
          <a:ext cx="9906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3733800" y="2057400"/>
            <a:ext cx="2362200" cy="2667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743200"/>
            <a:ext cx="175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Federal</a:t>
            </a:r>
          </a:p>
          <a:p>
            <a:r>
              <a:rPr lang="en-US" sz="2800" dirty="0" smtClean="0"/>
              <a:t>Stimulus Funding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Outlook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i="1" dirty="0" smtClean="0"/>
              <a:t>State economy not expected to recover to restore $4,932,495 by end of FY 2010-11</a:t>
            </a:r>
            <a:endParaRPr lang="en-US" sz="40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533400"/>
          </a:xfrm>
        </p:spPr>
        <p:txBody>
          <a:bodyPr/>
          <a:lstStyle/>
          <a:p>
            <a:r>
              <a:rPr lang="en-US" sz="4000" dirty="0" smtClean="0"/>
              <a:t>The Preliminary Plan</a:t>
            </a:r>
            <a:br>
              <a:rPr lang="en-US" sz="4000" dirty="0" smtClean="0"/>
            </a:br>
            <a:r>
              <a:rPr lang="en-US" sz="4000" dirty="0" smtClean="0"/>
              <a:t>2009-2011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sz="3600" dirty="0" smtClean="0"/>
              <a:t>$1.8 million in spending reductions</a:t>
            </a:r>
          </a:p>
          <a:p>
            <a:r>
              <a:rPr lang="en-US" sz="3600" dirty="0" smtClean="0"/>
              <a:t> Improve processes and efficiency</a:t>
            </a:r>
          </a:p>
          <a:p>
            <a:r>
              <a:rPr lang="en-US" sz="3600" dirty="0" smtClean="0"/>
              <a:t>Review enrollment targets and tuition rates</a:t>
            </a:r>
          </a:p>
          <a:p>
            <a:r>
              <a:rPr lang="en-US" sz="3600" dirty="0" smtClean="0"/>
              <a:t>Build multi-faceted strategy by end of 2009 to deal with “cliff” effect</a:t>
            </a:r>
          </a:p>
          <a:p>
            <a:r>
              <a:rPr lang="en-US" sz="3600" dirty="0" smtClean="0"/>
              <a:t>Net increase of $4 million in revenues over two years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CS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UCCS_powerpoint_template</Template>
  <TotalTime>317</TotalTime>
  <Words>555</Words>
  <Application>Microsoft PowerPoint</Application>
  <PresentationFormat>On-screen Show (4:3)</PresentationFormat>
  <Paragraphs>113</Paragraphs>
  <Slides>17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UCCS_powerpoint_template</vt:lpstr>
      <vt:lpstr>May Budget Update</vt:lpstr>
      <vt:lpstr>Review</vt:lpstr>
      <vt:lpstr>Current Funds Budget History</vt:lpstr>
      <vt:lpstr>Update</vt:lpstr>
      <vt:lpstr>Decisions</vt:lpstr>
      <vt:lpstr>Slide 6</vt:lpstr>
      <vt:lpstr>UCCS State Funding: The Cliff Effect</vt:lpstr>
      <vt:lpstr>Outlook</vt:lpstr>
      <vt:lpstr>The Preliminary Plan 2009-2011 </vt:lpstr>
      <vt:lpstr>Plan FY 2009-10 </vt:lpstr>
      <vt:lpstr>Plan FY 2009-10 </vt:lpstr>
      <vt:lpstr>Plan FY 2009-10</vt:lpstr>
      <vt:lpstr>Process and Efficiency</vt:lpstr>
      <vt:lpstr>Assigned Holidays</vt:lpstr>
      <vt:lpstr>Enrollment and Revenue Enhancements Net increase of $4 million over 2 years</vt:lpstr>
      <vt:lpstr>Issues of Concern</vt:lpstr>
      <vt:lpstr>Slide 17</vt:lpstr>
    </vt:vector>
  </TitlesOfParts>
  <Company>University of Colorado at Colorado Springs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for title</dc:title>
  <dc:creator>thutton</dc:creator>
  <cp:lastModifiedBy>Jeff Foster</cp:lastModifiedBy>
  <cp:revision>42</cp:revision>
  <cp:lastPrinted>2008-11-13T17:55:13Z</cp:lastPrinted>
  <dcterms:created xsi:type="dcterms:W3CDTF">2009-05-19T15:20:18Z</dcterms:created>
  <dcterms:modified xsi:type="dcterms:W3CDTF">2009-05-19T15:21:23Z</dcterms:modified>
</cp:coreProperties>
</file>